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89" r:id="rId3"/>
    <p:sldId id="258" r:id="rId4"/>
    <p:sldId id="290" r:id="rId5"/>
    <p:sldId id="265" r:id="rId6"/>
    <p:sldId id="267" r:id="rId7"/>
    <p:sldId id="260" r:id="rId8"/>
    <p:sldId id="293" r:id="rId9"/>
    <p:sldId id="294" r:id="rId10"/>
    <p:sldId id="273" r:id="rId11"/>
    <p:sldId id="266" r:id="rId12"/>
    <p:sldId id="291" r:id="rId13"/>
    <p:sldId id="292" r:id="rId14"/>
    <p:sldId id="268" r:id="rId15"/>
    <p:sldId id="286" r:id="rId16"/>
    <p:sldId id="287" r:id="rId17"/>
    <p:sldId id="282" r:id="rId18"/>
    <p:sldId id="284" r:id="rId19"/>
    <p:sldId id="269" r:id="rId20"/>
    <p:sldId id="270" r:id="rId21"/>
    <p:sldId id="274" r:id="rId22"/>
    <p:sldId id="276" r:id="rId23"/>
    <p:sldId id="281" r:id="rId24"/>
    <p:sldId id="278" r:id="rId25"/>
    <p:sldId id="288" r:id="rId26"/>
    <p:sldId id="271" r:id="rId27"/>
    <p:sldId id="272" r:id="rId2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228" y="450"/>
      </p:cViewPr>
      <p:guideLst>
        <p:guide orient="horz" pos="2160"/>
        <p:guide pos="2880"/>
      </p:guideLst>
    </p:cSldViewPr>
  </p:slideViewPr>
  <p:notesTextViewPr>
    <p:cViewPr>
      <p:scale>
        <a:sx n="1" d="1"/>
        <a:sy n="1" d="1"/>
      </p:scale>
      <p:origin x="0" y="0"/>
    </p:cViewPr>
  </p:notesTextViewPr>
  <p:sorterViewPr>
    <p:cViewPr>
      <p:scale>
        <a:sx n="100" d="100"/>
        <a:sy n="100" d="100"/>
      </p:scale>
      <p:origin x="0" y="55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8B3FAD-D0E5-4944-975F-727D3E5C8355}" type="datetimeFigureOut">
              <a:rPr lang="fr-FR" smtClean="0"/>
              <a:t>11/10/2012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769DE0-D267-4C81-A4F8-3B68681F7924}" type="slidenum">
              <a:rPr lang="fr-FR" smtClean="0"/>
              <a:t>‹N°›</a:t>
            </a:fld>
            <a:endParaRPr lang="fr-FR"/>
          </a:p>
        </p:txBody>
      </p:sp>
    </p:spTree>
    <p:extLst>
      <p:ext uri="{BB962C8B-B14F-4D97-AF65-F5344CB8AC3E}">
        <p14:creationId xmlns:p14="http://schemas.microsoft.com/office/powerpoint/2010/main" val="1425532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fr-FR">
              <a:solidFill>
                <a:srgbClr val="000000"/>
              </a:solidFill>
              <a:latin typeface="Verdana" pitchFamily="34" charset="0"/>
            </a:endParaRPr>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a:solidFill>
                <a:srgbClr val="000000"/>
              </a:solidFill>
              <a:latin typeface="Verdana" pitchFamily="34" charset="0"/>
            </a:endParaRPr>
          </a:p>
        </p:txBody>
      </p:sp>
      <p:sp>
        <p:nvSpPr>
          <p:cNvPr id="29698" name="Rectangle 2"/>
          <p:cNvSpPr>
            <a:spLocks noGrp="1" noChangeArrowheads="1"/>
          </p:cNvSpPr>
          <p:nvPr>
            <p:ph type="ctrTitle"/>
          </p:nvPr>
        </p:nvSpPr>
        <p:spPr>
          <a:xfrm>
            <a:off x="914400" y="1524000"/>
            <a:ext cx="7623175" cy="1752600"/>
          </a:xfrm>
        </p:spPr>
        <p:txBody>
          <a:bodyPr/>
          <a:lstStyle>
            <a:lvl1pPr>
              <a:defRPr sz="5000"/>
            </a:lvl1pPr>
          </a:lstStyle>
          <a:p>
            <a:r>
              <a:rPr lang="fr-FR" altLang="en-US"/>
              <a:t>Cliquez pour modifier le style du titre</a:t>
            </a:r>
          </a:p>
        </p:txBody>
      </p:sp>
      <p:sp>
        <p:nvSpPr>
          <p:cNvPr id="29699"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fr-FR" altLang="en-US"/>
              <a:t>Cliquez pour modifier le style des sous-titres du masque</a:t>
            </a:r>
          </a:p>
        </p:txBody>
      </p:sp>
      <p:sp>
        <p:nvSpPr>
          <p:cNvPr id="6" name="Rectangle 4"/>
          <p:cNvSpPr>
            <a:spLocks noGrp="1" noChangeArrowheads="1"/>
          </p:cNvSpPr>
          <p:nvPr>
            <p:ph type="dt" sz="half" idx="10"/>
          </p:nvPr>
        </p:nvSpPr>
        <p:spPr/>
        <p:txBody>
          <a:bodyPr/>
          <a:lstStyle>
            <a:lvl1pPr>
              <a:defRPr/>
            </a:lvl1pPr>
          </a:lstStyle>
          <a:p>
            <a:pPr>
              <a:defRPr/>
            </a:pPr>
            <a:endParaRPr lang="fr-FR" altLang="en-US"/>
          </a:p>
        </p:txBody>
      </p:sp>
      <p:sp>
        <p:nvSpPr>
          <p:cNvPr id="7" name="Rectangle 5"/>
          <p:cNvSpPr>
            <a:spLocks noGrp="1" noChangeArrowheads="1"/>
          </p:cNvSpPr>
          <p:nvPr>
            <p:ph type="ftr" sz="quarter" idx="11"/>
          </p:nvPr>
        </p:nvSpPr>
        <p:spPr>
          <a:xfrm>
            <a:off x="3124200" y="6243638"/>
            <a:ext cx="2895600" cy="457200"/>
          </a:xfrm>
        </p:spPr>
        <p:txBody>
          <a:bodyPr/>
          <a:lstStyle>
            <a:lvl1pPr>
              <a:defRPr/>
            </a:lvl1pPr>
          </a:lstStyle>
          <a:p>
            <a:pPr>
              <a:defRPr/>
            </a:pPr>
            <a:r>
              <a:rPr lang="fr-FR" altLang="en-US" smtClean="0"/>
              <a:t>SENAQ 2012 </a:t>
            </a:r>
            <a:endParaRPr lang="fr-FR" altLang="en-US"/>
          </a:p>
        </p:txBody>
      </p:sp>
      <p:sp>
        <p:nvSpPr>
          <p:cNvPr id="8" name="Rectangle 6"/>
          <p:cNvSpPr>
            <a:spLocks noGrp="1" noChangeArrowheads="1"/>
          </p:cNvSpPr>
          <p:nvPr>
            <p:ph type="sldNum" sz="quarter" idx="12"/>
          </p:nvPr>
        </p:nvSpPr>
        <p:spPr/>
        <p:txBody>
          <a:bodyPr/>
          <a:lstStyle>
            <a:lvl1pPr>
              <a:defRPr/>
            </a:lvl1pPr>
          </a:lstStyle>
          <a:p>
            <a:pPr>
              <a:defRPr/>
            </a:pPr>
            <a:fld id="{49F7947C-1AF5-4BB3-9BC7-1241FE89DF4C}" type="slidenum">
              <a:rPr lang="fr-FR" altLang="en-US"/>
              <a:pPr>
                <a:defRPr/>
              </a:pPr>
              <a:t>‹N°›</a:t>
            </a:fld>
            <a:endParaRPr lang="fr-FR" altLang="en-US"/>
          </a:p>
        </p:txBody>
      </p:sp>
    </p:spTree>
    <p:extLst>
      <p:ext uri="{BB962C8B-B14F-4D97-AF65-F5344CB8AC3E}">
        <p14:creationId xmlns:p14="http://schemas.microsoft.com/office/powerpoint/2010/main" val="3044467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6" name="Rectangle 6"/>
          <p:cNvSpPr>
            <a:spLocks noGrp="1" noChangeArrowheads="1"/>
          </p:cNvSpPr>
          <p:nvPr>
            <p:ph type="sldNum" sz="quarter" idx="12"/>
          </p:nvPr>
        </p:nvSpPr>
        <p:spPr>
          <a:ln/>
        </p:spPr>
        <p:txBody>
          <a:bodyPr/>
          <a:lstStyle>
            <a:lvl1pPr>
              <a:defRPr/>
            </a:lvl1pPr>
          </a:lstStyle>
          <a:p>
            <a:pPr>
              <a:defRPr/>
            </a:pPr>
            <a:fld id="{E3A80F89-1AED-4A70-9B34-D84876AE7169}" type="slidenum">
              <a:rPr lang="fr-FR" altLang="en-US"/>
              <a:pPr>
                <a:defRPr/>
              </a:pPr>
              <a:t>‹N°›</a:t>
            </a:fld>
            <a:endParaRPr lang="fr-FR" altLang="en-US"/>
          </a:p>
        </p:txBody>
      </p:sp>
    </p:spTree>
    <p:extLst>
      <p:ext uri="{BB962C8B-B14F-4D97-AF65-F5344CB8AC3E}">
        <p14:creationId xmlns:p14="http://schemas.microsoft.com/office/powerpoint/2010/main" val="764827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7813"/>
            <a:ext cx="2057400" cy="5853112"/>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7813"/>
            <a:ext cx="6019800" cy="5853112"/>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6" name="Rectangle 6"/>
          <p:cNvSpPr>
            <a:spLocks noGrp="1" noChangeArrowheads="1"/>
          </p:cNvSpPr>
          <p:nvPr>
            <p:ph type="sldNum" sz="quarter" idx="12"/>
          </p:nvPr>
        </p:nvSpPr>
        <p:spPr>
          <a:ln/>
        </p:spPr>
        <p:txBody>
          <a:bodyPr/>
          <a:lstStyle>
            <a:lvl1pPr>
              <a:defRPr/>
            </a:lvl1pPr>
          </a:lstStyle>
          <a:p>
            <a:pPr>
              <a:defRPr/>
            </a:pPr>
            <a:fld id="{F45C82F8-BFDE-4656-8693-05BE948BD85C}" type="slidenum">
              <a:rPr lang="fr-FR" altLang="en-US"/>
              <a:pPr>
                <a:defRPr/>
              </a:pPr>
              <a:t>‹N°›</a:t>
            </a:fld>
            <a:endParaRPr lang="fr-FR" altLang="en-US"/>
          </a:p>
        </p:txBody>
      </p:sp>
    </p:spTree>
    <p:extLst>
      <p:ext uri="{BB962C8B-B14F-4D97-AF65-F5344CB8AC3E}">
        <p14:creationId xmlns:p14="http://schemas.microsoft.com/office/powerpoint/2010/main" val="14666586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1370013" y="301625"/>
            <a:ext cx="7313612" cy="1143000"/>
          </a:xfrm>
        </p:spPr>
        <p:txBody>
          <a:bodyPr/>
          <a:lstStyle/>
          <a:p>
            <a:r>
              <a:rPr lang="fr-FR" smtClean="0"/>
              <a:t>Modifiez le style du titre</a:t>
            </a:r>
            <a:endParaRPr lang="fr-FR"/>
          </a:p>
        </p:txBody>
      </p:sp>
      <p:sp>
        <p:nvSpPr>
          <p:cNvPr id="3" name="Espace réservé du tableau 2"/>
          <p:cNvSpPr>
            <a:spLocks noGrp="1"/>
          </p:cNvSpPr>
          <p:nvPr>
            <p:ph type="tbl" idx="1"/>
          </p:nvPr>
        </p:nvSpPr>
        <p:spPr>
          <a:xfrm>
            <a:off x="1370013" y="1827213"/>
            <a:ext cx="7313612" cy="4114800"/>
          </a:xfrm>
        </p:spPr>
        <p:txBody>
          <a:bodyPr/>
          <a:lstStyle/>
          <a:p>
            <a:pPr lvl="0"/>
            <a:endParaRPr lang="fr-FR" noProof="0"/>
          </a:p>
        </p:txBody>
      </p:sp>
      <p:sp>
        <p:nvSpPr>
          <p:cNvPr id="4" name="Espace réservé de la date 3"/>
          <p:cNvSpPr>
            <a:spLocks noGrp="1"/>
          </p:cNvSpPr>
          <p:nvPr>
            <p:ph type="dt" sz="half" idx="10"/>
          </p:nvPr>
        </p:nvSpPr>
        <p:spPr>
          <a:xfrm>
            <a:off x="457200" y="6248400"/>
            <a:ext cx="2133600" cy="457200"/>
          </a:xfrm>
        </p:spPr>
        <p:txBody>
          <a:bodyPr/>
          <a:lstStyle>
            <a:lvl1pPr>
              <a:defRPr/>
            </a:lvl1pPr>
          </a:lstStyle>
          <a:p>
            <a:pPr>
              <a:defRPr/>
            </a:pPr>
            <a:endParaRPr lang="fr-CA"/>
          </a:p>
        </p:txBody>
      </p:sp>
      <p:sp>
        <p:nvSpPr>
          <p:cNvPr id="5" name="Espace réservé du pied de page 4"/>
          <p:cNvSpPr>
            <a:spLocks noGrp="1"/>
          </p:cNvSpPr>
          <p:nvPr>
            <p:ph type="ftr" sz="quarter" idx="11"/>
          </p:nvPr>
        </p:nvSpPr>
        <p:spPr/>
        <p:txBody>
          <a:bodyPr/>
          <a:lstStyle>
            <a:lvl1pPr>
              <a:defRPr/>
            </a:lvl1pPr>
          </a:lstStyle>
          <a:p>
            <a:pPr>
              <a:defRPr/>
            </a:pPr>
            <a:r>
              <a:rPr lang="fr-FR" smtClean="0"/>
              <a:t>SENAQ 2012 </a:t>
            </a:r>
            <a:endParaRPr lang="fr-CA"/>
          </a:p>
        </p:txBody>
      </p:sp>
      <p:sp>
        <p:nvSpPr>
          <p:cNvPr id="6" name="Espace réservé du numéro de diapositive 5"/>
          <p:cNvSpPr>
            <a:spLocks noGrp="1"/>
          </p:cNvSpPr>
          <p:nvPr>
            <p:ph type="sldNum" sz="quarter" idx="12"/>
          </p:nvPr>
        </p:nvSpPr>
        <p:spPr>
          <a:xfrm>
            <a:off x="6553200" y="6248400"/>
            <a:ext cx="2133600" cy="457200"/>
          </a:xfrm>
        </p:spPr>
        <p:txBody>
          <a:bodyPr/>
          <a:lstStyle>
            <a:lvl1pPr>
              <a:defRPr/>
            </a:lvl1pPr>
          </a:lstStyle>
          <a:p>
            <a:pPr>
              <a:defRPr/>
            </a:pPr>
            <a:fld id="{EF7BF3FE-CDBA-415F-969A-1913CE1619E7}" type="slidenum">
              <a:rPr lang="fr-CA"/>
              <a:pPr>
                <a:defRPr/>
              </a:pPr>
              <a:t>‹N°›</a:t>
            </a:fld>
            <a:endParaRPr lang="fr-CA"/>
          </a:p>
        </p:txBody>
      </p:sp>
    </p:spTree>
    <p:extLst>
      <p:ext uri="{BB962C8B-B14F-4D97-AF65-F5344CB8AC3E}">
        <p14:creationId xmlns:p14="http://schemas.microsoft.com/office/powerpoint/2010/main" val="284660515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Titre et graphique ou organigramme hiérarchique">
    <p:spTree>
      <p:nvGrpSpPr>
        <p:cNvPr id="1" name=""/>
        <p:cNvGrpSpPr/>
        <p:nvPr/>
      </p:nvGrpSpPr>
      <p:grpSpPr>
        <a:xfrm>
          <a:off x="0" y="0"/>
          <a:ext cx="0" cy="0"/>
          <a:chOff x="0" y="0"/>
          <a:chExt cx="0" cy="0"/>
        </a:xfrm>
      </p:grpSpPr>
      <p:sp>
        <p:nvSpPr>
          <p:cNvPr id="2" name="Titre 1"/>
          <p:cNvSpPr>
            <a:spLocks noGrp="1"/>
          </p:cNvSpPr>
          <p:nvPr>
            <p:ph type="title"/>
          </p:nvPr>
        </p:nvSpPr>
        <p:spPr>
          <a:xfrm>
            <a:off x="1370013" y="301625"/>
            <a:ext cx="7313612" cy="1143000"/>
          </a:xfrm>
        </p:spPr>
        <p:txBody>
          <a:bodyPr/>
          <a:lstStyle/>
          <a:p>
            <a:r>
              <a:rPr lang="fr-FR" smtClean="0"/>
              <a:t>Cliquez pour modifier le style du titre</a:t>
            </a:r>
            <a:endParaRPr lang="fr-FR"/>
          </a:p>
        </p:txBody>
      </p:sp>
      <p:sp>
        <p:nvSpPr>
          <p:cNvPr id="3" name="Espace réservé du graphique SmartArt 2"/>
          <p:cNvSpPr>
            <a:spLocks noGrp="1"/>
          </p:cNvSpPr>
          <p:nvPr>
            <p:ph type="dgm" idx="1"/>
          </p:nvPr>
        </p:nvSpPr>
        <p:spPr>
          <a:xfrm>
            <a:off x="1370013" y="1827213"/>
            <a:ext cx="7313612" cy="4114800"/>
          </a:xfrm>
        </p:spPr>
        <p:txBody>
          <a:bodyPr/>
          <a:lstStyle/>
          <a:p>
            <a:pPr lvl="0"/>
            <a:endParaRPr lang="fr-FR" noProof="0" smtClean="0"/>
          </a:p>
        </p:txBody>
      </p:sp>
      <p:sp>
        <p:nvSpPr>
          <p:cNvPr id="4" name="Rectangle 3"/>
          <p:cNvSpPr>
            <a:spLocks noGrp="1" noChangeArrowheads="1"/>
          </p:cNvSpPr>
          <p:nvPr>
            <p:ph type="dt" sz="half" idx="10"/>
          </p:nvPr>
        </p:nvSpPr>
        <p:spPr/>
        <p:txBody>
          <a:bodyPr/>
          <a:lstStyle>
            <a:lvl1pPr>
              <a:defRPr/>
            </a:lvl1pPr>
          </a:lstStyle>
          <a:p>
            <a:pPr>
              <a:defRPr/>
            </a:pPr>
            <a:endParaRPr lang="fr-FR"/>
          </a:p>
        </p:txBody>
      </p:sp>
      <p:sp>
        <p:nvSpPr>
          <p:cNvPr id="5" name="Rectangle 4"/>
          <p:cNvSpPr>
            <a:spLocks noGrp="1" noChangeArrowheads="1"/>
          </p:cNvSpPr>
          <p:nvPr>
            <p:ph type="ftr" sz="quarter" idx="11"/>
          </p:nvPr>
        </p:nvSpPr>
        <p:spPr/>
        <p:txBody>
          <a:bodyPr/>
          <a:lstStyle>
            <a:lvl1pPr>
              <a:defRPr smtClean="0"/>
            </a:lvl1pPr>
          </a:lstStyle>
          <a:p>
            <a:pPr>
              <a:defRPr/>
            </a:pPr>
            <a:r>
              <a:rPr lang="fr-FR" smtClean="0"/>
              <a:t>SENAQ 2012 </a:t>
            </a:r>
            <a:endParaRPr lang="fr-FR"/>
          </a:p>
        </p:txBody>
      </p:sp>
      <p:sp>
        <p:nvSpPr>
          <p:cNvPr id="6" name="Rectangle 5"/>
          <p:cNvSpPr>
            <a:spLocks noGrp="1" noChangeArrowheads="1"/>
          </p:cNvSpPr>
          <p:nvPr>
            <p:ph type="sldNum" sz="quarter" idx="12"/>
          </p:nvPr>
        </p:nvSpPr>
        <p:spPr/>
        <p:txBody>
          <a:bodyPr/>
          <a:lstStyle>
            <a:lvl1pPr>
              <a:defRPr/>
            </a:lvl1pPr>
          </a:lstStyle>
          <a:p>
            <a:pPr>
              <a:defRPr/>
            </a:pPr>
            <a:fld id="{5D79EFAD-141F-4507-AF8E-81B4D4B40CF5}" type="slidenum">
              <a:rPr lang="fr-FR"/>
              <a:pPr>
                <a:defRPr/>
              </a:pPr>
              <a:t>‹N°›</a:t>
            </a:fld>
            <a:endParaRPr lang="fr-FR"/>
          </a:p>
        </p:txBody>
      </p:sp>
    </p:spTree>
    <p:extLst>
      <p:ext uri="{BB962C8B-B14F-4D97-AF65-F5344CB8AC3E}">
        <p14:creationId xmlns:p14="http://schemas.microsoft.com/office/powerpoint/2010/main" val="297863943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6" name="Rectangle 6"/>
          <p:cNvSpPr>
            <a:spLocks noGrp="1" noChangeArrowheads="1"/>
          </p:cNvSpPr>
          <p:nvPr>
            <p:ph type="sldNum" sz="quarter" idx="12"/>
          </p:nvPr>
        </p:nvSpPr>
        <p:spPr>
          <a:ln/>
        </p:spPr>
        <p:txBody>
          <a:bodyPr/>
          <a:lstStyle>
            <a:lvl1pPr>
              <a:defRPr/>
            </a:lvl1pPr>
          </a:lstStyle>
          <a:p>
            <a:pPr>
              <a:defRPr/>
            </a:pPr>
            <a:fld id="{EBC859D4-261B-4AC4-A00C-B89E17186FF0}" type="slidenum">
              <a:rPr lang="fr-FR" altLang="en-US"/>
              <a:pPr>
                <a:defRPr/>
              </a:pPr>
              <a:t>‹N°›</a:t>
            </a:fld>
            <a:endParaRPr lang="fr-FR" altLang="en-US"/>
          </a:p>
        </p:txBody>
      </p:sp>
    </p:spTree>
    <p:extLst>
      <p:ext uri="{BB962C8B-B14F-4D97-AF65-F5344CB8AC3E}">
        <p14:creationId xmlns:p14="http://schemas.microsoft.com/office/powerpoint/2010/main" val="3750202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6" name="Rectangle 6"/>
          <p:cNvSpPr>
            <a:spLocks noGrp="1" noChangeArrowheads="1"/>
          </p:cNvSpPr>
          <p:nvPr>
            <p:ph type="sldNum" sz="quarter" idx="12"/>
          </p:nvPr>
        </p:nvSpPr>
        <p:spPr>
          <a:ln/>
        </p:spPr>
        <p:txBody>
          <a:bodyPr/>
          <a:lstStyle>
            <a:lvl1pPr>
              <a:defRPr/>
            </a:lvl1pPr>
          </a:lstStyle>
          <a:p>
            <a:pPr>
              <a:defRPr/>
            </a:pPr>
            <a:fld id="{24EADBB7-A299-4072-A3EE-54B477389497}" type="slidenum">
              <a:rPr lang="fr-FR" altLang="en-US"/>
              <a:pPr>
                <a:defRPr/>
              </a:pPr>
              <a:t>‹N°›</a:t>
            </a:fld>
            <a:endParaRPr lang="fr-FR" altLang="en-US"/>
          </a:p>
        </p:txBody>
      </p:sp>
    </p:spTree>
    <p:extLst>
      <p:ext uri="{BB962C8B-B14F-4D97-AF65-F5344CB8AC3E}">
        <p14:creationId xmlns:p14="http://schemas.microsoft.com/office/powerpoint/2010/main" val="3530796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7" name="Rectangle 6"/>
          <p:cNvSpPr>
            <a:spLocks noGrp="1" noChangeArrowheads="1"/>
          </p:cNvSpPr>
          <p:nvPr>
            <p:ph type="sldNum" sz="quarter" idx="12"/>
          </p:nvPr>
        </p:nvSpPr>
        <p:spPr>
          <a:ln/>
        </p:spPr>
        <p:txBody>
          <a:bodyPr/>
          <a:lstStyle>
            <a:lvl1pPr>
              <a:defRPr/>
            </a:lvl1pPr>
          </a:lstStyle>
          <a:p>
            <a:pPr>
              <a:defRPr/>
            </a:pPr>
            <a:fld id="{04E399B0-0685-4115-AE15-FE158AA3CF01}" type="slidenum">
              <a:rPr lang="fr-FR" altLang="en-US"/>
              <a:pPr>
                <a:defRPr/>
              </a:pPr>
              <a:t>‹N°›</a:t>
            </a:fld>
            <a:endParaRPr lang="fr-FR" altLang="en-US"/>
          </a:p>
        </p:txBody>
      </p:sp>
    </p:spTree>
    <p:extLst>
      <p:ext uri="{BB962C8B-B14F-4D97-AF65-F5344CB8AC3E}">
        <p14:creationId xmlns:p14="http://schemas.microsoft.com/office/powerpoint/2010/main" val="3961314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8"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9" name="Rectangle 6"/>
          <p:cNvSpPr>
            <a:spLocks noGrp="1" noChangeArrowheads="1"/>
          </p:cNvSpPr>
          <p:nvPr>
            <p:ph type="sldNum" sz="quarter" idx="12"/>
          </p:nvPr>
        </p:nvSpPr>
        <p:spPr>
          <a:ln/>
        </p:spPr>
        <p:txBody>
          <a:bodyPr/>
          <a:lstStyle>
            <a:lvl1pPr>
              <a:defRPr/>
            </a:lvl1pPr>
          </a:lstStyle>
          <a:p>
            <a:pPr>
              <a:defRPr/>
            </a:pPr>
            <a:fld id="{7A795A03-0711-4B8C-9AFB-3C8792A3A060}" type="slidenum">
              <a:rPr lang="fr-FR" altLang="en-US"/>
              <a:pPr>
                <a:defRPr/>
              </a:pPr>
              <a:t>‹N°›</a:t>
            </a:fld>
            <a:endParaRPr lang="fr-FR" altLang="en-US"/>
          </a:p>
        </p:txBody>
      </p:sp>
    </p:spTree>
    <p:extLst>
      <p:ext uri="{BB962C8B-B14F-4D97-AF65-F5344CB8AC3E}">
        <p14:creationId xmlns:p14="http://schemas.microsoft.com/office/powerpoint/2010/main" val="1827906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4"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5" name="Rectangle 6"/>
          <p:cNvSpPr>
            <a:spLocks noGrp="1" noChangeArrowheads="1"/>
          </p:cNvSpPr>
          <p:nvPr>
            <p:ph type="sldNum" sz="quarter" idx="12"/>
          </p:nvPr>
        </p:nvSpPr>
        <p:spPr>
          <a:ln/>
        </p:spPr>
        <p:txBody>
          <a:bodyPr/>
          <a:lstStyle>
            <a:lvl1pPr>
              <a:defRPr/>
            </a:lvl1pPr>
          </a:lstStyle>
          <a:p>
            <a:pPr>
              <a:defRPr/>
            </a:pPr>
            <a:fld id="{FDE950AE-B50B-4B71-999F-A48E371B6E54}" type="slidenum">
              <a:rPr lang="fr-FR" altLang="en-US"/>
              <a:pPr>
                <a:defRPr/>
              </a:pPr>
              <a:t>‹N°›</a:t>
            </a:fld>
            <a:endParaRPr lang="fr-FR" altLang="en-US"/>
          </a:p>
        </p:txBody>
      </p:sp>
    </p:spTree>
    <p:extLst>
      <p:ext uri="{BB962C8B-B14F-4D97-AF65-F5344CB8AC3E}">
        <p14:creationId xmlns:p14="http://schemas.microsoft.com/office/powerpoint/2010/main" val="390585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3"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4" name="Rectangle 6"/>
          <p:cNvSpPr>
            <a:spLocks noGrp="1" noChangeArrowheads="1"/>
          </p:cNvSpPr>
          <p:nvPr>
            <p:ph type="sldNum" sz="quarter" idx="12"/>
          </p:nvPr>
        </p:nvSpPr>
        <p:spPr>
          <a:ln/>
        </p:spPr>
        <p:txBody>
          <a:bodyPr/>
          <a:lstStyle>
            <a:lvl1pPr>
              <a:defRPr/>
            </a:lvl1pPr>
          </a:lstStyle>
          <a:p>
            <a:pPr>
              <a:defRPr/>
            </a:pPr>
            <a:fld id="{C72E8F8D-763C-4739-959A-8EF6B935F411}" type="slidenum">
              <a:rPr lang="fr-FR" altLang="en-US"/>
              <a:pPr>
                <a:defRPr/>
              </a:pPr>
              <a:t>‹N°›</a:t>
            </a:fld>
            <a:endParaRPr lang="fr-FR" altLang="en-US"/>
          </a:p>
        </p:txBody>
      </p:sp>
    </p:spTree>
    <p:extLst>
      <p:ext uri="{BB962C8B-B14F-4D97-AF65-F5344CB8AC3E}">
        <p14:creationId xmlns:p14="http://schemas.microsoft.com/office/powerpoint/2010/main" val="3327791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7" name="Rectangle 6"/>
          <p:cNvSpPr>
            <a:spLocks noGrp="1" noChangeArrowheads="1"/>
          </p:cNvSpPr>
          <p:nvPr>
            <p:ph type="sldNum" sz="quarter" idx="12"/>
          </p:nvPr>
        </p:nvSpPr>
        <p:spPr>
          <a:ln/>
        </p:spPr>
        <p:txBody>
          <a:bodyPr/>
          <a:lstStyle>
            <a:lvl1pPr>
              <a:defRPr/>
            </a:lvl1pPr>
          </a:lstStyle>
          <a:p>
            <a:pPr>
              <a:defRPr/>
            </a:pPr>
            <a:fld id="{0726A6D0-C73A-4550-9A92-DC60F590321D}" type="slidenum">
              <a:rPr lang="fr-FR" altLang="en-US"/>
              <a:pPr>
                <a:defRPr/>
              </a:pPr>
              <a:t>‹N°›</a:t>
            </a:fld>
            <a:endParaRPr lang="fr-FR" altLang="en-US"/>
          </a:p>
        </p:txBody>
      </p:sp>
    </p:spTree>
    <p:extLst>
      <p:ext uri="{BB962C8B-B14F-4D97-AF65-F5344CB8AC3E}">
        <p14:creationId xmlns:p14="http://schemas.microsoft.com/office/powerpoint/2010/main" val="2947709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fr-FR" altLang="en-US" smtClean="0"/>
              <a:t>SENAQ 2012 </a:t>
            </a:r>
            <a:endParaRPr lang="fr-FR" altLang="en-US"/>
          </a:p>
        </p:txBody>
      </p:sp>
      <p:sp>
        <p:nvSpPr>
          <p:cNvPr id="7" name="Rectangle 6"/>
          <p:cNvSpPr>
            <a:spLocks noGrp="1" noChangeArrowheads="1"/>
          </p:cNvSpPr>
          <p:nvPr>
            <p:ph type="sldNum" sz="quarter" idx="12"/>
          </p:nvPr>
        </p:nvSpPr>
        <p:spPr>
          <a:ln/>
        </p:spPr>
        <p:txBody>
          <a:bodyPr/>
          <a:lstStyle>
            <a:lvl1pPr>
              <a:defRPr/>
            </a:lvl1pPr>
          </a:lstStyle>
          <a:p>
            <a:pPr>
              <a:defRPr/>
            </a:pPr>
            <a:fld id="{8538DA33-3FCC-4B5B-9661-1EF1DB13DA2E}" type="slidenum">
              <a:rPr lang="fr-FR" altLang="en-US"/>
              <a:pPr>
                <a:defRPr/>
              </a:pPr>
              <a:t>‹N°›</a:t>
            </a:fld>
            <a:endParaRPr lang="fr-FR" altLang="en-US"/>
          </a:p>
        </p:txBody>
      </p:sp>
    </p:spTree>
    <p:extLst>
      <p:ext uri="{BB962C8B-B14F-4D97-AF65-F5344CB8AC3E}">
        <p14:creationId xmlns:p14="http://schemas.microsoft.com/office/powerpoint/2010/main" val="1881875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smtClean="0"/>
              <a:t>Cliquez pour modifier le style du titre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en-US" smtClean="0"/>
              <a:t>Cliquez pour modifier les styles du texte du masque</a:t>
            </a:r>
          </a:p>
          <a:p>
            <a:pPr lvl="1"/>
            <a:r>
              <a:rPr lang="fr-FR" altLang="en-US" smtClean="0"/>
              <a:t>Deuxième niveau</a:t>
            </a:r>
          </a:p>
          <a:p>
            <a:pPr lvl="2"/>
            <a:r>
              <a:rPr lang="fr-FR" altLang="en-US" smtClean="0"/>
              <a:t>Troisième niveau</a:t>
            </a:r>
          </a:p>
          <a:p>
            <a:pPr lvl="3"/>
            <a:r>
              <a:rPr lang="fr-FR" altLang="en-US" smtClean="0"/>
              <a:t>Quatrième niveau</a:t>
            </a:r>
          </a:p>
          <a:p>
            <a:pPr lvl="4"/>
            <a:r>
              <a:rPr lang="fr-FR" altLang="en-US" smtClean="0"/>
              <a:t>Cinquième niveau</a:t>
            </a:r>
          </a:p>
        </p:txBody>
      </p:sp>
      <p:sp>
        <p:nvSpPr>
          <p:cNvPr id="28676"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rgbClr val="000000"/>
                </a:solidFill>
                <a:latin typeface="+mj-lt"/>
                <a:cs typeface="+mn-cs"/>
              </a:defRPr>
            </a:lvl1pPr>
          </a:lstStyle>
          <a:p>
            <a:pPr fontAlgn="base">
              <a:spcBef>
                <a:spcPct val="0"/>
              </a:spcBef>
              <a:spcAft>
                <a:spcPct val="0"/>
              </a:spcAft>
              <a:defRPr/>
            </a:pPr>
            <a:endParaRPr lang="fr-FR" altLang="en-US"/>
          </a:p>
        </p:txBody>
      </p:sp>
      <p:sp>
        <p:nvSpPr>
          <p:cNvPr id="28677"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mj-lt"/>
                <a:cs typeface="+mn-cs"/>
              </a:defRPr>
            </a:lvl1pPr>
          </a:lstStyle>
          <a:p>
            <a:pPr fontAlgn="base">
              <a:spcBef>
                <a:spcPct val="0"/>
              </a:spcBef>
              <a:spcAft>
                <a:spcPct val="0"/>
              </a:spcAft>
              <a:defRPr/>
            </a:pPr>
            <a:r>
              <a:rPr lang="fr-FR" altLang="en-US" smtClean="0"/>
              <a:t>SENAQ 2012 </a:t>
            </a:r>
            <a:endParaRPr lang="fr-FR" altLang="en-US"/>
          </a:p>
        </p:txBody>
      </p:sp>
      <p:sp>
        <p:nvSpPr>
          <p:cNvPr id="28678"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latin typeface="+mj-lt"/>
                <a:cs typeface="+mn-cs"/>
              </a:defRPr>
            </a:lvl1pPr>
          </a:lstStyle>
          <a:p>
            <a:pPr fontAlgn="base">
              <a:spcBef>
                <a:spcPct val="0"/>
              </a:spcBef>
              <a:spcAft>
                <a:spcPct val="0"/>
              </a:spcAft>
              <a:defRPr/>
            </a:pPr>
            <a:fld id="{C95059FA-BA9A-4D36-BED3-F6AE4910170F}" type="slidenum">
              <a:rPr lang="fr-FR" altLang="en-US"/>
              <a:pPr fontAlgn="base">
                <a:spcBef>
                  <a:spcPct val="0"/>
                </a:spcBef>
                <a:spcAft>
                  <a:spcPct val="0"/>
                </a:spcAft>
                <a:defRPr/>
              </a:pPr>
              <a:t>‹N°›</a:t>
            </a:fld>
            <a:endParaRPr lang="fr-FR" altLang="en-US"/>
          </a:p>
        </p:txBody>
      </p:sp>
      <p:sp>
        <p:nvSpPr>
          <p:cNvPr id="1031" name="Freeform 7"/>
          <p:cNvSpPr>
            <a:spLocks noChangeArrowheads="1"/>
          </p:cNvSpPr>
          <p:nvPr/>
        </p:nvSpPr>
        <p:spPr bwMode="auto">
          <a:xfrm>
            <a:off x="381000" y="228600"/>
            <a:ext cx="82296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fr-FR">
              <a:solidFill>
                <a:srgbClr val="000000"/>
              </a:solidFill>
              <a:latin typeface="Verdana" pitchFamily="34" charset="0"/>
            </a:endParaRPr>
          </a:p>
        </p:txBody>
      </p:sp>
      <p:sp>
        <p:nvSpPr>
          <p:cNvPr id="1032" name="Line 8"/>
          <p:cNvSpPr>
            <a:spLocks noChangeShapeType="1"/>
          </p:cNvSpPr>
          <p:nvPr/>
        </p:nvSpPr>
        <p:spPr bwMode="auto">
          <a:xfrm>
            <a:off x="457200" y="617220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fr-FR">
              <a:solidFill>
                <a:srgbClr val="000000"/>
              </a:solidFill>
              <a:latin typeface="Verdana" pitchFamily="34" charset="0"/>
            </a:endParaRPr>
          </a:p>
        </p:txBody>
      </p:sp>
    </p:spTree>
    <p:extLst>
      <p:ext uri="{BB962C8B-B14F-4D97-AF65-F5344CB8AC3E}">
        <p14:creationId xmlns:p14="http://schemas.microsoft.com/office/powerpoint/2010/main" val="22991170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hf hd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defRPr>
      </a:lvl2pPr>
      <a:lvl3pPr algn="l" rtl="0" eaLnBrk="0" fontAlgn="base" hangingPunct="0">
        <a:spcBef>
          <a:spcPct val="0"/>
        </a:spcBef>
        <a:spcAft>
          <a:spcPct val="0"/>
        </a:spcAft>
        <a:defRPr sz="4200">
          <a:solidFill>
            <a:schemeClr val="tx2"/>
          </a:solidFill>
          <a:latin typeface="Garamond" pitchFamily="18" charset="0"/>
        </a:defRPr>
      </a:lvl3pPr>
      <a:lvl4pPr algn="l" rtl="0" eaLnBrk="0" fontAlgn="base" hangingPunct="0">
        <a:spcBef>
          <a:spcPct val="0"/>
        </a:spcBef>
        <a:spcAft>
          <a:spcPct val="0"/>
        </a:spcAft>
        <a:defRPr sz="4200">
          <a:solidFill>
            <a:schemeClr val="tx2"/>
          </a:solidFill>
          <a:latin typeface="Garamond" pitchFamily="18" charset="0"/>
        </a:defRPr>
      </a:lvl4pPr>
      <a:lvl5pPr algn="l" rtl="0" eaLnBrk="0" fontAlgn="base" hangingPunct="0">
        <a:spcBef>
          <a:spcPct val="0"/>
        </a:spcBef>
        <a:spcAft>
          <a:spcPct val="0"/>
        </a:spcAft>
        <a:defRPr sz="4200">
          <a:solidFill>
            <a:schemeClr val="tx2"/>
          </a:solidFill>
          <a:latin typeface="Garamond" pitchFamily="18" charset="0"/>
        </a:defRPr>
      </a:lvl5pPr>
      <a:lvl6pPr marL="457200" algn="l" rtl="0" fontAlgn="base">
        <a:spcBef>
          <a:spcPct val="0"/>
        </a:spcBef>
        <a:spcAft>
          <a:spcPct val="0"/>
        </a:spcAft>
        <a:defRPr sz="4200">
          <a:solidFill>
            <a:schemeClr val="tx2"/>
          </a:solidFill>
          <a:latin typeface="Garamond" pitchFamily="18" charset="0"/>
        </a:defRPr>
      </a:lvl6pPr>
      <a:lvl7pPr marL="914400" algn="l" rtl="0" fontAlgn="base">
        <a:spcBef>
          <a:spcPct val="0"/>
        </a:spcBef>
        <a:spcAft>
          <a:spcPct val="0"/>
        </a:spcAft>
        <a:defRPr sz="4200">
          <a:solidFill>
            <a:schemeClr val="tx2"/>
          </a:solidFill>
          <a:latin typeface="Garamond" pitchFamily="18" charset="0"/>
        </a:defRPr>
      </a:lvl7pPr>
      <a:lvl8pPr marL="1371600" algn="l" rtl="0" fontAlgn="base">
        <a:spcBef>
          <a:spcPct val="0"/>
        </a:spcBef>
        <a:spcAft>
          <a:spcPct val="0"/>
        </a:spcAft>
        <a:defRPr sz="4200">
          <a:solidFill>
            <a:schemeClr val="tx2"/>
          </a:solidFill>
          <a:latin typeface="Garamond" pitchFamily="18" charset="0"/>
        </a:defRPr>
      </a:lvl8pPr>
      <a:lvl9pPr marL="1828800" algn="l" rtl="0" fontAlgn="base">
        <a:spcBef>
          <a:spcPct val="0"/>
        </a:spcBef>
        <a:spcAft>
          <a:spcPct val="0"/>
        </a:spcAft>
        <a:defRPr sz="42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RECOMMANDATIONS.pptx" TargetMode="External"/><Relationship Id="rId2" Type="http://schemas.openxmlformats.org/officeDocument/2006/relationships/hyperlink" Target="RESULTATS.pptx"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841069" y="1844824"/>
            <a:ext cx="7623175" cy="1752600"/>
          </a:xfrm>
        </p:spPr>
        <p:txBody>
          <a:bodyPr/>
          <a:lstStyle/>
          <a:p>
            <a:pPr algn="ctr"/>
            <a:r>
              <a:rPr lang="fr-FR" sz="3600" b="1" i="1" dirty="0" smtClean="0">
                <a:latin typeface="Cambria"/>
                <a:ea typeface="Calibri"/>
                <a:cs typeface="Times New Roman"/>
              </a:rPr>
              <a:t>THÈME : </a:t>
            </a:r>
            <a:br>
              <a:rPr lang="fr-FR" sz="3600" b="1" i="1" dirty="0" smtClean="0">
                <a:latin typeface="Cambria"/>
                <a:ea typeface="Calibri"/>
                <a:cs typeface="Times New Roman"/>
              </a:rPr>
            </a:br>
            <a:r>
              <a:rPr lang="fr-FR" sz="3600" b="1" i="1" dirty="0" smtClean="0">
                <a:latin typeface="Cambria"/>
                <a:ea typeface="Calibri"/>
                <a:cs typeface="Times New Roman"/>
              </a:rPr>
              <a:t>GOUVERNANCE </a:t>
            </a:r>
            <a:r>
              <a:rPr lang="fr-FR" sz="3600" b="1" i="1" dirty="0">
                <a:latin typeface="Cambria"/>
                <a:ea typeface="Calibri"/>
                <a:cs typeface="Times New Roman"/>
              </a:rPr>
              <a:t>ET QUALITE</a:t>
            </a:r>
            <a:r>
              <a:rPr lang="fr-FR" sz="3600" i="1" dirty="0">
                <a:latin typeface="Cambria"/>
                <a:ea typeface="Calibri"/>
                <a:cs typeface="Times New Roman"/>
              </a:rPr>
              <a:t> </a:t>
            </a:r>
            <a:endParaRPr lang="fr-FR" sz="3600" dirty="0"/>
          </a:p>
        </p:txBody>
      </p:sp>
      <p:sp>
        <p:nvSpPr>
          <p:cNvPr id="3" name="Sous-titre 2"/>
          <p:cNvSpPr>
            <a:spLocks noGrp="1"/>
          </p:cNvSpPr>
          <p:nvPr>
            <p:ph type="subTitle" idx="1"/>
          </p:nvPr>
        </p:nvSpPr>
        <p:spPr>
          <a:xfrm>
            <a:off x="1475656" y="2924944"/>
            <a:ext cx="7417296" cy="2160240"/>
          </a:xfrm>
        </p:spPr>
        <p:txBody>
          <a:bodyPr/>
          <a:lstStyle/>
          <a:p>
            <a:pPr algn="just"/>
            <a:r>
              <a:rPr lang="fr-FR" sz="2400" i="1" dirty="0" smtClean="0">
                <a:solidFill>
                  <a:srgbClr val="006633"/>
                </a:solidFill>
                <a:latin typeface="Cambria"/>
                <a:ea typeface="Calibri"/>
                <a:cs typeface="Times New Roman"/>
              </a:rPr>
              <a:t> </a:t>
            </a:r>
          </a:p>
          <a:p>
            <a:pPr algn="ctr"/>
            <a:r>
              <a:rPr lang="fr-FR" sz="3200" b="1" i="1" dirty="0" smtClean="0">
                <a:solidFill>
                  <a:srgbClr val="006633"/>
                </a:solidFill>
                <a:latin typeface="Cambria"/>
                <a:ea typeface="Calibri"/>
                <a:cs typeface="Times New Roman"/>
              </a:rPr>
              <a:t>	Le </a:t>
            </a:r>
            <a:r>
              <a:rPr lang="fr-FR" sz="3200" b="1" i="1" dirty="0">
                <a:solidFill>
                  <a:srgbClr val="006633"/>
                </a:solidFill>
                <a:latin typeface="Cambria"/>
                <a:ea typeface="Calibri"/>
                <a:cs typeface="Times New Roman"/>
              </a:rPr>
              <a:t>service </a:t>
            </a:r>
            <a:r>
              <a:rPr lang="fr-FR" sz="3200" b="1" i="1" dirty="0" smtClean="0">
                <a:solidFill>
                  <a:srgbClr val="006633"/>
                </a:solidFill>
                <a:latin typeface="Cambria"/>
                <a:ea typeface="Calibri"/>
                <a:cs typeface="Times New Roman"/>
              </a:rPr>
              <a:t>public </a:t>
            </a:r>
            <a:r>
              <a:rPr lang="fr-FR" sz="3200" i="1" dirty="0" smtClean="0">
                <a:solidFill>
                  <a:srgbClr val="006633"/>
                </a:solidFill>
                <a:latin typeface="Cambria"/>
                <a:ea typeface="Calibri"/>
                <a:cs typeface="Times New Roman"/>
              </a:rPr>
              <a:t>: </a:t>
            </a:r>
          </a:p>
          <a:p>
            <a:pPr algn="ctr"/>
            <a:r>
              <a:rPr lang="fr-FR" i="1" dirty="0" smtClean="0">
                <a:solidFill>
                  <a:srgbClr val="006633"/>
                </a:solidFill>
                <a:latin typeface="Cambria"/>
                <a:ea typeface="Calibri"/>
                <a:cs typeface="Times New Roman"/>
              </a:rPr>
              <a:t>une  interpellation à la gouvernance et une exigence </a:t>
            </a:r>
            <a:r>
              <a:rPr lang="fr-FR" i="1" dirty="0">
                <a:solidFill>
                  <a:srgbClr val="006633"/>
                </a:solidFill>
                <a:latin typeface="Cambria"/>
                <a:ea typeface="Calibri"/>
                <a:cs typeface="Times New Roman"/>
              </a:rPr>
              <a:t>de qualité</a:t>
            </a:r>
            <a:endParaRPr lang="fr-FR" dirty="0"/>
          </a:p>
        </p:txBody>
      </p:sp>
      <p:sp>
        <p:nvSpPr>
          <p:cNvPr id="4" name="ZoneTexte 3"/>
          <p:cNvSpPr txBox="1"/>
          <p:nvPr/>
        </p:nvSpPr>
        <p:spPr>
          <a:xfrm>
            <a:off x="1403648" y="5567046"/>
            <a:ext cx="7056784" cy="738664"/>
          </a:xfrm>
          <a:prstGeom prst="rect">
            <a:avLst/>
          </a:prstGeom>
          <a:noFill/>
        </p:spPr>
        <p:txBody>
          <a:bodyPr wrap="square" rtlCol="0">
            <a:spAutoFit/>
          </a:bodyPr>
          <a:lstStyle/>
          <a:p>
            <a:pPr algn="ctr"/>
            <a:r>
              <a:rPr lang="fr-FR" sz="1400" b="1" i="1" dirty="0" smtClean="0">
                <a:solidFill>
                  <a:schemeClr val="tx1">
                    <a:lumMod val="85000"/>
                    <a:lumOff val="15000"/>
                  </a:schemeClr>
                </a:solidFill>
              </a:rPr>
              <a:t>Présenté par : MEZIMES SOBOTH Ghislain Christian, </a:t>
            </a:r>
          </a:p>
          <a:p>
            <a:pPr algn="ctr"/>
            <a:r>
              <a:rPr lang="fr-FR" sz="1400" i="1" dirty="0" smtClean="0">
                <a:solidFill>
                  <a:schemeClr val="tx1">
                    <a:lumMod val="85000"/>
                    <a:lumOff val="15000"/>
                  </a:schemeClr>
                </a:solidFill>
              </a:rPr>
              <a:t>Ingénieur Qualité,  Auditeur IRCA 9001:2008, </a:t>
            </a:r>
          </a:p>
          <a:p>
            <a:pPr algn="ctr"/>
            <a:r>
              <a:rPr lang="fr-FR" sz="1400" i="1" dirty="0" smtClean="0">
                <a:solidFill>
                  <a:schemeClr val="tx1">
                    <a:lumMod val="85000"/>
                    <a:lumOff val="15000"/>
                  </a:schemeClr>
                </a:solidFill>
              </a:rPr>
              <a:t>Professeur Consultant à l’Institut Supérieur de Management Public (ISMP)</a:t>
            </a:r>
            <a:endParaRPr lang="fr-FR" sz="1400" i="1" dirty="0">
              <a:solidFill>
                <a:schemeClr val="tx1">
                  <a:lumMod val="85000"/>
                  <a:lumOff val="15000"/>
                </a:schemeClr>
              </a:solidFill>
            </a:endParaRPr>
          </a:p>
        </p:txBody>
      </p:sp>
      <p:sp>
        <p:nvSpPr>
          <p:cNvPr id="5" name="Espace réservé du pied de page 4"/>
          <p:cNvSpPr>
            <a:spLocks noGrp="1"/>
          </p:cNvSpPr>
          <p:nvPr>
            <p:ph type="ftr" sz="quarter" idx="11"/>
          </p:nvPr>
        </p:nvSpPr>
        <p:spPr/>
        <p:txBody>
          <a:bodyPr/>
          <a:lstStyle/>
          <a:p>
            <a:pPr>
              <a:defRPr/>
            </a:pPr>
            <a:r>
              <a:rPr lang="fr-FR" altLang="en-US" smtClean="0"/>
              <a:t>SENAQ 2012 </a:t>
            </a:r>
            <a:endParaRPr lang="fr-FR" altLang="en-US"/>
          </a:p>
        </p:txBody>
      </p:sp>
      <p:sp>
        <p:nvSpPr>
          <p:cNvPr id="6" name="Espace réservé du numéro de diapositive 5"/>
          <p:cNvSpPr>
            <a:spLocks noGrp="1"/>
          </p:cNvSpPr>
          <p:nvPr>
            <p:ph type="sldNum" sz="quarter" idx="12"/>
          </p:nvPr>
        </p:nvSpPr>
        <p:spPr/>
        <p:txBody>
          <a:bodyPr/>
          <a:lstStyle/>
          <a:p>
            <a:pPr>
              <a:defRPr/>
            </a:pPr>
            <a:fld id="{49F7947C-1AF5-4BB3-9BC7-1241FE89DF4C}" type="slidenum">
              <a:rPr lang="fr-FR" altLang="en-US" smtClean="0"/>
              <a:pPr>
                <a:defRPr/>
              </a:pPr>
              <a:t>1</a:t>
            </a:fld>
            <a:endParaRPr lang="fr-FR" altLang="en-US"/>
          </a:p>
        </p:txBody>
      </p:sp>
      <p:pic>
        <p:nvPicPr>
          <p:cNvPr id="7" name="Image 6" descr="Numériser"/>
          <p:cNvPicPr/>
          <p:nvPr/>
        </p:nvPicPr>
        <p:blipFill>
          <a:blip r:embed="rId2" cstate="print">
            <a:lum bright="5000" contrast="5000"/>
          </a:blip>
          <a:srcRect/>
          <a:stretch>
            <a:fillRect/>
          </a:stretch>
        </p:blipFill>
        <p:spPr bwMode="auto">
          <a:xfrm>
            <a:off x="611560" y="1301247"/>
            <a:ext cx="2518306" cy="980575"/>
          </a:xfrm>
          <a:prstGeom prst="rect">
            <a:avLst/>
          </a:prstGeom>
          <a:ln>
            <a:noFill/>
          </a:ln>
          <a:effectLst>
            <a:softEdge rad="112500"/>
          </a:effectLst>
        </p:spPr>
      </p:pic>
    </p:spTree>
    <p:extLst>
      <p:ext uri="{BB962C8B-B14F-4D97-AF65-F5344CB8AC3E}">
        <p14:creationId xmlns:p14="http://schemas.microsoft.com/office/powerpoint/2010/main" val="32811904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953598" y="1340768"/>
            <a:ext cx="7434826" cy="4896543"/>
          </a:xfrm>
        </p:spPr>
        <p:txBody>
          <a:bodyPr/>
          <a:lstStyle/>
          <a:p>
            <a:pPr algn="just" eaLnBrk="1" hangingPunct="1">
              <a:lnSpc>
                <a:spcPct val="90000"/>
              </a:lnSpc>
              <a:buClr>
                <a:srgbClr val="CC9900"/>
              </a:buClr>
              <a:buFont typeface="Wingdings" pitchFamily="2" charset="2"/>
              <a:buChar char="ü"/>
              <a:defRPr/>
            </a:pPr>
            <a:endParaRPr lang="fr-FR" sz="800" b="1" dirty="0" smtClean="0">
              <a:solidFill>
                <a:srgbClr val="000000"/>
              </a:solidFill>
              <a:latin typeface="+mj-lt"/>
            </a:endParaRPr>
          </a:p>
          <a:p>
            <a:pPr marL="0" indent="0" algn="just" eaLnBrk="1" hangingPunct="1">
              <a:lnSpc>
                <a:spcPct val="90000"/>
              </a:lnSpc>
              <a:buClr>
                <a:srgbClr val="CC9900"/>
              </a:buClr>
              <a:buNone/>
              <a:defRPr/>
            </a:pPr>
            <a:r>
              <a:rPr lang="fr-FR" sz="3200" b="1" dirty="0" smtClean="0">
                <a:solidFill>
                  <a:srgbClr val="000000"/>
                </a:solidFill>
                <a:latin typeface="+mj-lt"/>
              </a:rPr>
              <a:t>Théorie du service public :</a:t>
            </a:r>
          </a:p>
          <a:p>
            <a:pPr marL="0" indent="0" algn="just" eaLnBrk="1" hangingPunct="1">
              <a:lnSpc>
                <a:spcPct val="90000"/>
              </a:lnSpc>
              <a:buClr>
                <a:srgbClr val="CC9900"/>
              </a:buClr>
              <a:buNone/>
              <a:defRPr/>
            </a:pPr>
            <a:endParaRPr lang="fr-FR" sz="800" b="1" dirty="0">
              <a:solidFill>
                <a:srgbClr val="000000"/>
              </a:solidFill>
              <a:latin typeface="+mj-lt"/>
            </a:endParaRPr>
          </a:p>
          <a:p>
            <a:pPr lvl="1" algn="just" eaLnBrk="1" hangingPunct="1">
              <a:lnSpc>
                <a:spcPct val="90000"/>
              </a:lnSpc>
              <a:buClr>
                <a:srgbClr val="3B812F"/>
              </a:buClr>
              <a:buFont typeface="Wingdings" pitchFamily="2" charset="2"/>
              <a:buChar char="ü"/>
              <a:defRPr/>
            </a:pPr>
            <a:r>
              <a:rPr lang="fr-FR" sz="3200" b="1" dirty="0" smtClean="0">
                <a:solidFill>
                  <a:srgbClr val="000000"/>
                </a:solidFill>
                <a:latin typeface="+mj-lt"/>
              </a:rPr>
              <a:t>Ecole française : </a:t>
            </a:r>
            <a:r>
              <a:rPr lang="fr-FR" sz="3200" i="1" dirty="0" smtClean="0">
                <a:solidFill>
                  <a:srgbClr val="000000"/>
                </a:solidFill>
                <a:latin typeface="+mj-lt"/>
              </a:rPr>
              <a:t>éléments structuraux</a:t>
            </a:r>
          </a:p>
          <a:p>
            <a:pPr lvl="1" algn="just" eaLnBrk="1" hangingPunct="1">
              <a:lnSpc>
                <a:spcPct val="90000"/>
              </a:lnSpc>
              <a:buClr>
                <a:srgbClr val="3B812F"/>
              </a:buClr>
              <a:buFont typeface="Wingdings" pitchFamily="2" charset="2"/>
              <a:buChar char="ü"/>
              <a:defRPr/>
            </a:pPr>
            <a:endParaRPr lang="fr-FR" sz="3200" dirty="0" smtClean="0">
              <a:solidFill>
                <a:srgbClr val="000000"/>
              </a:solidFill>
              <a:latin typeface="+mj-lt"/>
            </a:endParaRPr>
          </a:p>
          <a:p>
            <a:pPr lvl="1" algn="just" eaLnBrk="1" hangingPunct="1">
              <a:lnSpc>
                <a:spcPct val="90000"/>
              </a:lnSpc>
              <a:buClr>
                <a:srgbClr val="3B812F"/>
              </a:buClr>
              <a:buFont typeface="Wingdings" pitchFamily="2" charset="2"/>
              <a:buChar char="ü"/>
              <a:defRPr/>
            </a:pPr>
            <a:r>
              <a:rPr lang="fr-FR" sz="3200" b="1" dirty="0" smtClean="0">
                <a:solidFill>
                  <a:srgbClr val="000000"/>
                </a:solidFill>
                <a:latin typeface="Garamond"/>
              </a:rPr>
              <a:t>Caractéristique du S.P</a:t>
            </a:r>
          </a:p>
          <a:p>
            <a:pPr lvl="2" algn="just" eaLnBrk="1" hangingPunct="1">
              <a:lnSpc>
                <a:spcPct val="90000"/>
              </a:lnSpc>
              <a:buClr>
                <a:srgbClr val="3B812F"/>
              </a:buClr>
              <a:buFont typeface="Arial" pitchFamily="34" charset="0"/>
              <a:buChar char="•"/>
              <a:defRPr/>
            </a:pPr>
            <a:r>
              <a:rPr lang="fr-FR" sz="2800" b="1" dirty="0" smtClean="0">
                <a:solidFill>
                  <a:srgbClr val="000000"/>
                </a:solidFill>
                <a:latin typeface="Garamond"/>
              </a:rPr>
              <a:t>Les </a:t>
            </a:r>
            <a:r>
              <a:rPr lang="fr-FR" sz="2800" b="1" dirty="0" smtClean="0">
                <a:solidFill>
                  <a:srgbClr val="000000"/>
                </a:solidFill>
                <a:latin typeface="Garamond"/>
              </a:rPr>
              <a:t>lois </a:t>
            </a:r>
            <a:r>
              <a:rPr lang="fr-FR" sz="2800" b="1" dirty="0">
                <a:solidFill>
                  <a:srgbClr val="000000"/>
                </a:solidFill>
                <a:latin typeface="Garamond"/>
              </a:rPr>
              <a:t>de Roland </a:t>
            </a:r>
            <a:endParaRPr lang="fr-FR" sz="2800" b="1" dirty="0" smtClean="0">
              <a:solidFill>
                <a:srgbClr val="000000"/>
              </a:solidFill>
              <a:latin typeface="Garamond"/>
            </a:endParaRPr>
          </a:p>
          <a:p>
            <a:pPr lvl="3" algn="just" eaLnBrk="1" hangingPunct="1">
              <a:lnSpc>
                <a:spcPct val="90000"/>
              </a:lnSpc>
              <a:buClr>
                <a:srgbClr val="3B812F"/>
              </a:buClr>
              <a:buFont typeface="Arial" pitchFamily="34" charset="0"/>
              <a:buChar char="•"/>
              <a:defRPr/>
            </a:pPr>
            <a:r>
              <a:rPr lang="fr-FR" sz="2600" i="1" dirty="0" smtClean="0">
                <a:solidFill>
                  <a:srgbClr val="000000"/>
                </a:solidFill>
                <a:latin typeface="Garamond"/>
              </a:rPr>
              <a:t>L’égalité </a:t>
            </a:r>
          </a:p>
          <a:p>
            <a:pPr lvl="3" algn="just" eaLnBrk="1" hangingPunct="1">
              <a:lnSpc>
                <a:spcPct val="90000"/>
              </a:lnSpc>
              <a:buClr>
                <a:srgbClr val="3B812F"/>
              </a:buClr>
              <a:buFont typeface="Arial" pitchFamily="34" charset="0"/>
              <a:buChar char="•"/>
              <a:defRPr/>
            </a:pPr>
            <a:r>
              <a:rPr lang="fr-FR" sz="2600" i="1" dirty="0" smtClean="0">
                <a:solidFill>
                  <a:srgbClr val="000000"/>
                </a:solidFill>
                <a:latin typeface="Garamond"/>
              </a:rPr>
              <a:t>La continuité </a:t>
            </a:r>
          </a:p>
          <a:p>
            <a:pPr lvl="3" algn="just" eaLnBrk="1" hangingPunct="1">
              <a:lnSpc>
                <a:spcPct val="90000"/>
              </a:lnSpc>
              <a:buClr>
                <a:srgbClr val="3B812F"/>
              </a:buClr>
              <a:buFont typeface="Arial" pitchFamily="34" charset="0"/>
              <a:buChar char="•"/>
              <a:defRPr/>
            </a:pPr>
            <a:r>
              <a:rPr lang="fr-FR" sz="2600" i="1" dirty="0" smtClean="0">
                <a:solidFill>
                  <a:srgbClr val="000000"/>
                </a:solidFill>
                <a:latin typeface="Garamond"/>
              </a:rPr>
              <a:t>L’adaptabilité </a:t>
            </a:r>
            <a:endParaRPr lang="fr-FR" sz="2600" i="1" dirty="0">
              <a:solidFill>
                <a:srgbClr val="000000"/>
              </a:solidFill>
              <a:latin typeface="Garamond"/>
            </a:endParaRPr>
          </a:p>
          <a:p>
            <a:pPr marL="344487" lvl="1" indent="0" algn="just" eaLnBrk="1" hangingPunct="1">
              <a:lnSpc>
                <a:spcPct val="90000"/>
              </a:lnSpc>
              <a:buClr>
                <a:srgbClr val="3B812F"/>
              </a:buClr>
              <a:buNone/>
              <a:defRPr/>
            </a:pPr>
            <a:endParaRPr lang="fr-FR" sz="2800" dirty="0">
              <a:solidFill>
                <a:srgbClr val="000000"/>
              </a:solidFill>
              <a:latin typeface="+mj-lt"/>
            </a:endParaRPr>
          </a:p>
        </p:txBody>
      </p:sp>
      <p:sp>
        <p:nvSpPr>
          <p:cNvPr id="2" name="ZoneTexte 1"/>
          <p:cNvSpPr txBox="1"/>
          <p:nvPr/>
        </p:nvSpPr>
        <p:spPr>
          <a:xfrm>
            <a:off x="467544" y="303805"/>
            <a:ext cx="8496944"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Cadre </a:t>
            </a:r>
            <a:r>
              <a:rPr lang="en-CA" sz="4400" b="1" i="1" u="sng" kern="0" dirty="0" err="1" smtClean="0">
                <a:solidFill>
                  <a:srgbClr val="3B812F"/>
                </a:solidFill>
                <a:latin typeface="Garamond"/>
              </a:rPr>
              <a:t>conceptuel</a:t>
            </a:r>
            <a:r>
              <a:rPr lang="en-CA" sz="4400" b="1" i="1" u="sng" kern="0" dirty="0" smtClean="0">
                <a:solidFill>
                  <a:srgbClr val="3B812F"/>
                </a:solidFill>
                <a:latin typeface="Garamond"/>
              </a:rPr>
              <a:t> et </a:t>
            </a:r>
            <a:r>
              <a:rPr lang="en-CA" sz="4400" b="1" i="1" u="sng" kern="0" dirty="0" err="1" smtClean="0">
                <a:solidFill>
                  <a:srgbClr val="3B812F"/>
                </a:solidFill>
                <a:latin typeface="Garamond"/>
              </a:rPr>
              <a:t>théorique</a:t>
            </a:r>
            <a:r>
              <a:rPr lang="en-CA" sz="4400" b="1" i="1" u="sng" kern="0" dirty="0" smtClean="0">
                <a:solidFill>
                  <a:srgbClr val="3B812F"/>
                </a:solidFill>
                <a:latin typeface="Garamond"/>
              </a:rPr>
              <a:t> </a:t>
            </a:r>
            <a:r>
              <a:rPr lang="en-CA" sz="2800" b="1" i="1" u="sng" kern="0" dirty="0" smtClean="0">
                <a:solidFill>
                  <a:srgbClr val="3B812F"/>
                </a:solidFill>
                <a:latin typeface="Garamond"/>
              </a:rPr>
              <a:t>(suite)</a:t>
            </a:r>
            <a:endParaRPr lang="en-CA" sz="28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10</a:t>
            </a:fld>
            <a:endParaRPr lang="fr-FR" altLang="en-US"/>
          </a:p>
        </p:txBody>
      </p:sp>
      <p:graphicFrame>
        <p:nvGraphicFramePr>
          <p:cNvPr id="5" name="Objet 4"/>
          <p:cNvGraphicFramePr>
            <a:graphicFrameLocks noChangeAspect="1"/>
          </p:cNvGraphicFramePr>
          <p:nvPr>
            <p:extLst>
              <p:ext uri="{D42A27DB-BD31-4B8C-83A1-F6EECF244321}">
                <p14:modId xmlns:p14="http://schemas.microsoft.com/office/powerpoint/2010/main" val="2952848762"/>
              </p:ext>
            </p:extLst>
          </p:nvPr>
        </p:nvGraphicFramePr>
        <p:xfrm>
          <a:off x="6732240" y="3573016"/>
          <a:ext cx="1620069" cy="1863650"/>
        </p:xfrm>
        <a:graphic>
          <a:graphicData uri="http://schemas.openxmlformats.org/presentationml/2006/ole">
            <mc:AlternateContent xmlns:mc="http://schemas.openxmlformats.org/markup-compatibility/2006">
              <mc:Choice xmlns:v="urn:schemas-microsoft-com:vml" Requires="v">
                <p:oleObj spid="_x0000_s4132" name="Clip" r:id="rId3" imgW="630022" imgH="643738" progId="">
                  <p:embed/>
                </p:oleObj>
              </mc:Choice>
              <mc:Fallback>
                <p:oleObj name="Clip" r:id="rId3" imgW="630022" imgH="643738"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3573016"/>
                        <a:ext cx="1620069" cy="186365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8507480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3" end="3"/>
                                            </p:txEl>
                                          </p:spTgt>
                                        </p:tgtEl>
                                        <p:attrNameLst>
                                          <p:attrName>style.visibility</p:attrName>
                                        </p:attrNameLst>
                                      </p:cBhvr>
                                      <p:to>
                                        <p:strVal val="visible"/>
                                      </p:to>
                                    </p:set>
                                    <p:animEffect transition="in" filter="wipe(down)">
                                      <p:cBhvr>
                                        <p:cTn id="7" dur="500"/>
                                        <p:tgtEl>
                                          <p:spTgt spid="512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5" end="5"/>
                                            </p:txEl>
                                          </p:spTgt>
                                        </p:tgtEl>
                                        <p:attrNameLst>
                                          <p:attrName>style.visibility</p:attrName>
                                        </p:attrNameLst>
                                      </p:cBhvr>
                                      <p:to>
                                        <p:strVal val="visible"/>
                                      </p:to>
                                    </p:set>
                                    <p:animEffect transition="in" filter="wipe(down)">
                                      <p:cBhvr>
                                        <p:cTn id="12" dur="500"/>
                                        <p:tgtEl>
                                          <p:spTgt spid="512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6" end="6"/>
                                            </p:txEl>
                                          </p:spTgt>
                                        </p:tgtEl>
                                        <p:attrNameLst>
                                          <p:attrName>style.visibility</p:attrName>
                                        </p:attrNameLst>
                                      </p:cBhvr>
                                      <p:to>
                                        <p:strVal val="visible"/>
                                      </p:to>
                                    </p:set>
                                    <p:animEffect transition="in" filter="wipe(down)">
                                      <p:cBhvr>
                                        <p:cTn id="17" dur="500"/>
                                        <p:tgtEl>
                                          <p:spTgt spid="512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3">
                                            <p:txEl>
                                              <p:pRg st="7" end="7"/>
                                            </p:txEl>
                                          </p:spTgt>
                                        </p:tgtEl>
                                        <p:attrNameLst>
                                          <p:attrName>style.visibility</p:attrName>
                                        </p:attrNameLst>
                                      </p:cBhvr>
                                      <p:to>
                                        <p:strVal val="visible"/>
                                      </p:to>
                                    </p:set>
                                    <p:animEffect transition="in" filter="wipe(down)">
                                      <p:cBhvr>
                                        <p:cTn id="22" dur="500"/>
                                        <p:tgtEl>
                                          <p:spTgt spid="512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123">
                                            <p:txEl>
                                              <p:pRg st="8" end="8"/>
                                            </p:txEl>
                                          </p:spTgt>
                                        </p:tgtEl>
                                        <p:attrNameLst>
                                          <p:attrName>style.visibility</p:attrName>
                                        </p:attrNameLst>
                                      </p:cBhvr>
                                      <p:to>
                                        <p:strVal val="visible"/>
                                      </p:to>
                                    </p:set>
                                    <p:animEffect transition="in" filter="wipe(down)">
                                      <p:cBhvr>
                                        <p:cTn id="27" dur="500"/>
                                        <p:tgtEl>
                                          <p:spTgt spid="512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123">
                                            <p:txEl>
                                              <p:pRg st="9" end="9"/>
                                            </p:txEl>
                                          </p:spTgt>
                                        </p:tgtEl>
                                        <p:attrNameLst>
                                          <p:attrName>style.visibility</p:attrName>
                                        </p:attrNameLst>
                                      </p:cBhvr>
                                      <p:to>
                                        <p:strVal val="visible"/>
                                      </p:to>
                                    </p:set>
                                    <p:animEffect transition="in" filter="wipe(down)">
                                      <p:cBhvr>
                                        <p:cTn id="32" dur="500"/>
                                        <p:tgtEl>
                                          <p:spTgt spid="512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755576" y="1556792"/>
            <a:ext cx="7931150" cy="3888432"/>
          </a:xfrm>
        </p:spPr>
        <p:txBody>
          <a:bodyPr/>
          <a:lstStyle/>
          <a:p>
            <a:pPr marL="0" lvl="0" indent="0" algn="just" eaLnBrk="1" hangingPunct="1">
              <a:lnSpc>
                <a:spcPct val="90000"/>
              </a:lnSpc>
              <a:buClr>
                <a:srgbClr val="CC9900"/>
              </a:buClr>
              <a:buNone/>
              <a:defRPr/>
            </a:pPr>
            <a:r>
              <a:rPr lang="fr-FR" sz="3200" b="1" i="1" dirty="0" smtClean="0">
                <a:solidFill>
                  <a:srgbClr val="000000"/>
                </a:solidFill>
                <a:latin typeface="Garamond"/>
              </a:rPr>
              <a:t>Approche  inductive :</a:t>
            </a:r>
            <a:endParaRPr lang="fr-FR" sz="3200" b="1" i="1" dirty="0">
              <a:solidFill>
                <a:srgbClr val="000000"/>
              </a:solidFill>
              <a:latin typeface="Garamond"/>
            </a:endParaRPr>
          </a:p>
          <a:p>
            <a:pPr marL="0" lvl="0" indent="0" algn="just" eaLnBrk="1" hangingPunct="1">
              <a:lnSpc>
                <a:spcPct val="90000"/>
              </a:lnSpc>
              <a:buClr>
                <a:srgbClr val="CC9900"/>
              </a:buClr>
              <a:buNone/>
              <a:defRPr/>
            </a:pPr>
            <a:endParaRPr lang="fr-FR" sz="3200" i="1" dirty="0">
              <a:solidFill>
                <a:srgbClr val="000000"/>
              </a:solidFill>
              <a:latin typeface="Garamond"/>
            </a:endParaRPr>
          </a:p>
          <a:p>
            <a:pPr marL="0" lvl="0" indent="0" algn="just" eaLnBrk="1" hangingPunct="1">
              <a:lnSpc>
                <a:spcPct val="90000"/>
              </a:lnSpc>
              <a:buClr>
                <a:srgbClr val="CC9900"/>
              </a:buClr>
              <a:buNone/>
              <a:defRPr/>
            </a:pPr>
            <a:r>
              <a:rPr lang="fr-FR" sz="3200" b="1" i="1" dirty="0" smtClean="0">
                <a:solidFill>
                  <a:srgbClr val="000000"/>
                </a:solidFill>
                <a:latin typeface="Garamond"/>
              </a:rPr>
              <a:t>Mode opératoire :</a:t>
            </a:r>
          </a:p>
          <a:p>
            <a:pPr marL="0" lvl="0" indent="0" algn="just" eaLnBrk="1" hangingPunct="1">
              <a:lnSpc>
                <a:spcPct val="90000"/>
              </a:lnSpc>
              <a:buClr>
                <a:srgbClr val="CC9900"/>
              </a:buClr>
              <a:buNone/>
              <a:defRPr/>
            </a:pPr>
            <a:endParaRPr lang="fr-FR" sz="2400" b="1" i="1" dirty="0">
              <a:solidFill>
                <a:srgbClr val="000000"/>
              </a:solidFill>
              <a:latin typeface="Garamond"/>
            </a:endParaRPr>
          </a:p>
          <a:p>
            <a:pPr lvl="0" algn="just" eaLnBrk="1" hangingPunct="1">
              <a:lnSpc>
                <a:spcPct val="90000"/>
              </a:lnSpc>
              <a:buClr>
                <a:srgbClr val="CC9900"/>
              </a:buClr>
              <a:buFontTx/>
              <a:buChar char="-"/>
              <a:defRPr/>
            </a:pPr>
            <a:r>
              <a:rPr lang="fr-FR" sz="3200" i="1" dirty="0" smtClean="0">
                <a:solidFill>
                  <a:srgbClr val="000000"/>
                </a:solidFill>
                <a:latin typeface="Garamond"/>
              </a:rPr>
              <a:t>Analyse documentaire </a:t>
            </a:r>
          </a:p>
          <a:p>
            <a:pPr lvl="0" algn="just" eaLnBrk="1" hangingPunct="1">
              <a:lnSpc>
                <a:spcPct val="90000"/>
              </a:lnSpc>
              <a:buClr>
                <a:srgbClr val="CC9900"/>
              </a:buClr>
              <a:buFontTx/>
              <a:buChar char="-"/>
              <a:defRPr/>
            </a:pPr>
            <a:r>
              <a:rPr lang="fr-FR" sz="3200" i="1" dirty="0" smtClean="0">
                <a:solidFill>
                  <a:srgbClr val="000000"/>
                </a:solidFill>
                <a:latin typeface="Garamond"/>
              </a:rPr>
              <a:t>Analyse du contexte et des défis de l’APC : </a:t>
            </a:r>
            <a:r>
              <a:rPr lang="fr-FR" sz="3200" i="1" dirty="0" smtClean="0">
                <a:solidFill>
                  <a:srgbClr val="000000"/>
                </a:solidFill>
                <a:latin typeface="Garamond"/>
              </a:rPr>
              <a:t>le cas </a:t>
            </a:r>
            <a:r>
              <a:rPr lang="fr-FR" sz="3200" i="1" dirty="0" smtClean="0">
                <a:solidFill>
                  <a:srgbClr val="000000"/>
                </a:solidFill>
                <a:latin typeface="Garamond"/>
              </a:rPr>
              <a:t>de l’enquête MINFOPRA</a:t>
            </a:r>
            <a:endParaRPr lang="fr-CA" sz="3200" i="1" dirty="0"/>
          </a:p>
        </p:txBody>
      </p:sp>
      <p:sp>
        <p:nvSpPr>
          <p:cNvPr id="2" name="ZoneTexte 1"/>
          <p:cNvSpPr txBox="1"/>
          <p:nvPr/>
        </p:nvSpPr>
        <p:spPr>
          <a:xfrm>
            <a:off x="2268538" y="404664"/>
            <a:ext cx="4464050" cy="769441"/>
          </a:xfrm>
          <a:prstGeom prst="rect">
            <a:avLst/>
          </a:prstGeom>
          <a:noFill/>
        </p:spPr>
        <p:txBody>
          <a:bodyPr>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err="1" smtClean="0">
                <a:solidFill>
                  <a:srgbClr val="3B812F"/>
                </a:solidFill>
                <a:latin typeface="Garamond"/>
              </a:rPr>
              <a:t>Méthodologie</a:t>
            </a:r>
            <a:r>
              <a:rPr lang="en-CA" sz="4400" b="1" i="1" u="sng" kern="0" dirty="0" smtClean="0">
                <a:solidFill>
                  <a:srgbClr val="3B812F"/>
                </a:solidFill>
                <a:latin typeface="Garamond"/>
              </a:rPr>
              <a:t>  </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11</a:t>
            </a:fld>
            <a:endParaRPr lang="fr-FR" altLang="en-US"/>
          </a:p>
        </p:txBody>
      </p:sp>
      <p:pic>
        <p:nvPicPr>
          <p:cNvPr id="6" name="Image 38"/>
          <p:cNvPicPr>
            <a:picLocks noChangeAspect="1" noChangeArrowheads="1"/>
          </p:cNvPicPr>
          <p:nvPr/>
        </p:nvPicPr>
        <p:blipFill>
          <a:blip r:embed="rId2"/>
          <a:srcRect/>
          <a:stretch>
            <a:fillRect/>
          </a:stretch>
        </p:blipFill>
        <p:spPr bwMode="auto">
          <a:xfrm>
            <a:off x="6156176" y="1628800"/>
            <a:ext cx="1720205" cy="1966863"/>
          </a:xfrm>
          <a:prstGeom prst="rect">
            <a:avLst/>
          </a:prstGeom>
          <a:noFill/>
          <a:ln w="9525">
            <a:noFill/>
            <a:miter lim="800000"/>
            <a:headEnd/>
            <a:tailEnd/>
          </a:ln>
        </p:spPr>
      </p:pic>
    </p:spTree>
    <p:extLst>
      <p:ext uri="{BB962C8B-B14F-4D97-AF65-F5344CB8AC3E}">
        <p14:creationId xmlns:p14="http://schemas.microsoft.com/office/powerpoint/2010/main" val="40098185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down)">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wipe(down)">
                                      <p:cBhvr>
                                        <p:cTn id="12" dur="500"/>
                                        <p:tgtEl>
                                          <p:spTgt spid="51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4" end="4"/>
                                            </p:txEl>
                                          </p:spTgt>
                                        </p:tgtEl>
                                        <p:attrNameLst>
                                          <p:attrName>style.visibility</p:attrName>
                                        </p:attrNameLst>
                                      </p:cBhvr>
                                      <p:to>
                                        <p:strVal val="visible"/>
                                      </p:to>
                                    </p:set>
                                    <p:animEffect transition="in" filter="wipe(down)">
                                      <p:cBhvr>
                                        <p:cTn id="17" dur="500"/>
                                        <p:tgtEl>
                                          <p:spTgt spid="512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3">
                                            <p:txEl>
                                              <p:pRg st="5" end="5"/>
                                            </p:txEl>
                                          </p:spTgt>
                                        </p:tgtEl>
                                        <p:attrNameLst>
                                          <p:attrName>style.visibility</p:attrName>
                                        </p:attrNameLst>
                                      </p:cBhvr>
                                      <p:to>
                                        <p:strVal val="visible"/>
                                      </p:to>
                                    </p:set>
                                    <p:animEffect transition="in" filter="wipe(down)">
                                      <p:cBhvr>
                                        <p:cTn id="22" dur="500"/>
                                        <p:tgtEl>
                                          <p:spTgt spid="5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395536" y="1268760"/>
            <a:ext cx="7788816" cy="3816424"/>
          </a:xfrm>
        </p:spPr>
        <p:txBody>
          <a:bodyPr/>
          <a:lstStyle/>
          <a:p>
            <a:pPr eaLnBrk="1" hangingPunct="1">
              <a:lnSpc>
                <a:spcPct val="90000"/>
              </a:lnSpc>
              <a:buClr>
                <a:srgbClr val="CC9900"/>
              </a:buClr>
              <a:buFontTx/>
              <a:buChar char="-"/>
              <a:defRPr/>
            </a:pPr>
            <a:endParaRPr lang="fr-FR" sz="3200" b="1" i="1" dirty="0" smtClean="0">
              <a:solidFill>
                <a:srgbClr val="000000"/>
              </a:solidFill>
              <a:latin typeface="+mj-lt"/>
            </a:endParaRPr>
          </a:p>
          <a:p>
            <a:pPr eaLnBrk="1" hangingPunct="1">
              <a:lnSpc>
                <a:spcPct val="90000"/>
              </a:lnSpc>
              <a:buClr>
                <a:srgbClr val="CC9900"/>
              </a:buClr>
              <a:buFontTx/>
              <a:buChar char="-"/>
              <a:defRPr/>
            </a:pPr>
            <a:r>
              <a:rPr lang="fr-FR" sz="3200" b="1" i="1" dirty="0" smtClean="0">
                <a:solidFill>
                  <a:srgbClr val="000000"/>
                </a:solidFill>
                <a:latin typeface="+mj-lt"/>
              </a:rPr>
              <a:t>Les engagements du Cameroun </a:t>
            </a:r>
          </a:p>
          <a:p>
            <a:pPr eaLnBrk="1" hangingPunct="1">
              <a:lnSpc>
                <a:spcPct val="90000"/>
              </a:lnSpc>
              <a:buClr>
                <a:srgbClr val="CC9900"/>
              </a:buClr>
              <a:buFontTx/>
              <a:buChar char="-"/>
              <a:defRPr/>
            </a:pPr>
            <a:endParaRPr lang="fr-FR" sz="3200" b="1" i="1" dirty="0">
              <a:solidFill>
                <a:srgbClr val="000000"/>
              </a:solidFill>
              <a:latin typeface="+mj-lt"/>
            </a:endParaRPr>
          </a:p>
          <a:p>
            <a:pPr lvl="0" eaLnBrk="1" hangingPunct="1">
              <a:lnSpc>
                <a:spcPct val="90000"/>
              </a:lnSpc>
              <a:buClr>
                <a:srgbClr val="CC9900"/>
              </a:buClr>
              <a:buFontTx/>
              <a:buChar char="-"/>
              <a:defRPr/>
            </a:pPr>
            <a:r>
              <a:rPr lang="fr-FR" sz="3200" b="1" i="1" dirty="0">
                <a:solidFill>
                  <a:srgbClr val="000000"/>
                </a:solidFill>
                <a:latin typeface="Garamond"/>
              </a:rPr>
              <a:t>Les interpellations du chef de </a:t>
            </a:r>
            <a:r>
              <a:rPr lang="fr-FR" sz="3200" b="1" i="1" dirty="0" smtClean="0">
                <a:solidFill>
                  <a:srgbClr val="000000"/>
                </a:solidFill>
                <a:latin typeface="Garamond"/>
              </a:rPr>
              <a:t>l’Etat : </a:t>
            </a:r>
          </a:p>
          <a:p>
            <a:pPr lvl="0" eaLnBrk="1" hangingPunct="1">
              <a:lnSpc>
                <a:spcPct val="90000"/>
              </a:lnSpc>
              <a:buClr>
                <a:srgbClr val="CC9900"/>
              </a:buClr>
              <a:buFontTx/>
              <a:buChar char="-"/>
              <a:defRPr/>
            </a:pPr>
            <a:endParaRPr lang="fr-FR" sz="3200" b="1" i="1" dirty="0" smtClean="0">
              <a:solidFill>
                <a:srgbClr val="000000"/>
              </a:solidFill>
              <a:latin typeface="Garamond"/>
            </a:endParaRPr>
          </a:p>
          <a:p>
            <a:pPr lvl="0" eaLnBrk="1" hangingPunct="1">
              <a:lnSpc>
                <a:spcPct val="90000"/>
              </a:lnSpc>
              <a:buClr>
                <a:srgbClr val="CC9900"/>
              </a:buClr>
              <a:buFontTx/>
              <a:buChar char="-"/>
              <a:defRPr/>
            </a:pPr>
            <a:r>
              <a:rPr lang="fr-FR" sz="3200" b="1" i="1" dirty="0" smtClean="0">
                <a:solidFill>
                  <a:srgbClr val="000000"/>
                </a:solidFill>
                <a:latin typeface="+mj-lt"/>
              </a:rPr>
              <a:t>L’APC et l’enquête MINFOPRA  2009 : </a:t>
            </a:r>
            <a:endParaRPr lang="fr-FR" sz="3200" b="1" dirty="0">
              <a:solidFill>
                <a:srgbClr val="000000"/>
              </a:solidFill>
              <a:latin typeface="+mj-lt"/>
            </a:endParaRPr>
          </a:p>
          <a:p>
            <a:pPr marL="0" indent="0" eaLnBrk="1" hangingPunct="1">
              <a:lnSpc>
                <a:spcPct val="90000"/>
              </a:lnSpc>
              <a:buClr>
                <a:srgbClr val="CC9900"/>
              </a:buClr>
              <a:buNone/>
              <a:defRPr/>
            </a:pPr>
            <a:endParaRPr lang="fr-FR" sz="2500" b="1" dirty="0">
              <a:solidFill>
                <a:srgbClr val="000000"/>
              </a:solidFill>
              <a:latin typeface="+mj-lt"/>
            </a:endParaRPr>
          </a:p>
          <a:p>
            <a:pPr>
              <a:defRPr/>
            </a:pPr>
            <a:endParaRPr lang="fr-CA" sz="2500" dirty="0"/>
          </a:p>
        </p:txBody>
      </p:sp>
      <p:sp>
        <p:nvSpPr>
          <p:cNvPr id="2" name="ZoneTexte 1"/>
          <p:cNvSpPr txBox="1"/>
          <p:nvPr/>
        </p:nvSpPr>
        <p:spPr>
          <a:xfrm>
            <a:off x="1083643" y="260648"/>
            <a:ext cx="6676116"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Cadre </a:t>
            </a:r>
            <a:r>
              <a:rPr lang="en-CA" sz="4400" b="1" i="1" u="sng" kern="0" dirty="0" err="1" smtClean="0">
                <a:solidFill>
                  <a:srgbClr val="3B812F"/>
                </a:solidFill>
                <a:latin typeface="Garamond"/>
              </a:rPr>
              <a:t>opératoire</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12</a:t>
            </a:fld>
            <a:endParaRPr lang="fr-FR" altLang="en-US"/>
          </a:p>
        </p:txBody>
      </p:sp>
      <p:grpSp>
        <p:nvGrpSpPr>
          <p:cNvPr id="6" name="Groupe 22"/>
          <p:cNvGrpSpPr>
            <a:grpSpLocks/>
          </p:cNvGrpSpPr>
          <p:nvPr/>
        </p:nvGrpSpPr>
        <p:grpSpPr bwMode="auto">
          <a:xfrm>
            <a:off x="7014410" y="4576564"/>
            <a:ext cx="1749425" cy="1428750"/>
            <a:chOff x="7215206" y="4572008"/>
            <a:chExt cx="1749851" cy="1428760"/>
          </a:xfrm>
        </p:grpSpPr>
        <p:pic>
          <p:nvPicPr>
            <p:cNvPr id="7" name="Image 23"/>
            <p:cNvPicPr>
              <a:picLocks noChangeAspect="1" noChangeArrowheads="1"/>
            </p:cNvPicPr>
            <p:nvPr/>
          </p:nvPicPr>
          <p:blipFill>
            <a:blip r:embed="rId2"/>
            <a:srcRect/>
            <a:stretch>
              <a:fillRect/>
            </a:stretch>
          </p:blipFill>
          <p:spPr bwMode="auto">
            <a:xfrm>
              <a:off x="7215206" y="4572008"/>
              <a:ext cx="1749851" cy="1426191"/>
            </a:xfrm>
            <a:prstGeom prst="rect">
              <a:avLst/>
            </a:prstGeom>
            <a:noFill/>
            <a:ln w="9525">
              <a:noFill/>
              <a:miter lim="800000"/>
              <a:headEnd/>
              <a:tailEnd/>
            </a:ln>
          </p:spPr>
        </p:pic>
        <p:sp>
          <p:nvSpPr>
            <p:cNvPr id="8" name="Rectangle 7"/>
            <p:cNvSpPr/>
            <p:nvPr/>
          </p:nvSpPr>
          <p:spPr>
            <a:xfrm>
              <a:off x="8358484" y="5857892"/>
              <a:ext cx="428729" cy="142876"/>
            </a:xfrm>
            <a:prstGeom prst="rect">
              <a:avLst/>
            </a:prstGeom>
            <a:solidFill>
              <a:sysClr val="window" lastClr="FFFFFF"/>
            </a:solidFill>
            <a:ln w="25400" cap="flat" cmpd="sng" algn="ctr">
              <a:noFill/>
              <a:prstDash val="solid"/>
            </a:ln>
            <a:effectLst/>
          </p:spPr>
          <p:txBody>
            <a:bodyPr anchor="ctr"/>
            <a:lstStyle/>
            <a:p>
              <a:pPr algn="ctr">
                <a:defRPr/>
              </a:pPr>
              <a:endParaRPr lang="fr-FR" kern="0">
                <a:solidFill>
                  <a:sysClr val="window" lastClr="FFFFFF"/>
                </a:solidFill>
                <a:latin typeface="Calibri"/>
              </a:endParaRPr>
            </a:p>
          </p:txBody>
        </p:sp>
      </p:grpSp>
    </p:spTree>
    <p:extLst>
      <p:ext uri="{BB962C8B-B14F-4D97-AF65-F5344CB8AC3E}">
        <p14:creationId xmlns:p14="http://schemas.microsoft.com/office/powerpoint/2010/main" val="15310200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wipe(down)">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3" end="3"/>
                                            </p:txEl>
                                          </p:spTgt>
                                        </p:tgtEl>
                                        <p:attrNameLst>
                                          <p:attrName>style.visibility</p:attrName>
                                        </p:attrNameLst>
                                      </p:cBhvr>
                                      <p:to>
                                        <p:strVal val="visible"/>
                                      </p:to>
                                    </p:set>
                                    <p:animEffect transition="in" filter="wipe(down)">
                                      <p:cBhvr>
                                        <p:cTn id="12" dur="500"/>
                                        <p:tgtEl>
                                          <p:spTgt spid="512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5" end="5"/>
                                            </p:txEl>
                                          </p:spTgt>
                                        </p:tgtEl>
                                        <p:attrNameLst>
                                          <p:attrName>style.visibility</p:attrName>
                                        </p:attrNameLst>
                                      </p:cBhvr>
                                      <p:to>
                                        <p:strVal val="visible"/>
                                      </p:to>
                                    </p:set>
                                    <p:animEffect transition="in" filter="wipe(down)">
                                      <p:cBhvr>
                                        <p:cTn id="17" dur="500"/>
                                        <p:tgtEl>
                                          <p:spTgt spid="5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1083643" y="1581863"/>
            <a:ext cx="7128792" cy="3816424"/>
          </a:xfrm>
        </p:spPr>
        <p:txBody>
          <a:bodyPr/>
          <a:lstStyle/>
          <a:p>
            <a:pPr eaLnBrk="1" hangingPunct="1">
              <a:lnSpc>
                <a:spcPct val="90000"/>
              </a:lnSpc>
              <a:buClr>
                <a:srgbClr val="CC9900"/>
              </a:buClr>
              <a:buFontTx/>
              <a:buChar char="-"/>
              <a:defRPr/>
            </a:pPr>
            <a:endParaRPr lang="fr-FR" sz="3200" b="1" i="1" dirty="0" smtClean="0">
              <a:solidFill>
                <a:srgbClr val="000000"/>
              </a:solidFill>
              <a:latin typeface="+mj-lt"/>
            </a:endParaRPr>
          </a:p>
          <a:p>
            <a:pPr eaLnBrk="1" hangingPunct="1">
              <a:lnSpc>
                <a:spcPct val="90000"/>
              </a:lnSpc>
              <a:buClr>
                <a:srgbClr val="CC9900"/>
              </a:buClr>
              <a:buFontTx/>
              <a:buChar char="-"/>
              <a:defRPr/>
            </a:pPr>
            <a:r>
              <a:rPr lang="fr-FR" sz="3200" b="1" i="1" dirty="0" smtClean="0">
                <a:solidFill>
                  <a:srgbClr val="000000"/>
                </a:solidFill>
                <a:latin typeface="+mj-lt"/>
              </a:rPr>
              <a:t>La charte Africaine de la Fonction publique ;</a:t>
            </a:r>
          </a:p>
          <a:p>
            <a:pPr eaLnBrk="1" hangingPunct="1">
              <a:lnSpc>
                <a:spcPct val="90000"/>
              </a:lnSpc>
              <a:buClr>
                <a:srgbClr val="CC9900"/>
              </a:buClr>
              <a:buFontTx/>
              <a:buChar char="-"/>
              <a:defRPr/>
            </a:pPr>
            <a:endParaRPr lang="fr-FR" sz="3200" b="1" i="1" dirty="0">
              <a:solidFill>
                <a:srgbClr val="000000"/>
              </a:solidFill>
              <a:latin typeface="+mj-lt"/>
            </a:endParaRPr>
          </a:p>
          <a:p>
            <a:pPr lvl="0" eaLnBrk="1" hangingPunct="1">
              <a:lnSpc>
                <a:spcPct val="90000"/>
              </a:lnSpc>
              <a:buClr>
                <a:srgbClr val="CC9900"/>
              </a:buClr>
              <a:buFontTx/>
              <a:buChar char="-"/>
              <a:defRPr/>
            </a:pPr>
            <a:r>
              <a:rPr lang="fr-FR" sz="3200" b="1" i="1" dirty="0" smtClean="0">
                <a:solidFill>
                  <a:srgbClr val="000000"/>
                </a:solidFill>
                <a:latin typeface="Garamond"/>
              </a:rPr>
              <a:t>La déclaration de Paris ;</a:t>
            </a:r>
          </a:p>
          <a:p>
            <a:pPr lvl="0" eaLnBrk="1" hangingPunct="1">
              <a:lnSpc>
                <a:spcPct val="90000"/>
              </a:lnSpc>
              <a:buClr>
                <a:srgbClr val="CC9900"/>
              </a:buClr>
              <a:buFontTx/>
              <a:buChar char="-"/>
              <a:defRPr/>
            </a:pPr>
            <a:endParaRPr lang="fr-FR" sz="3200" b="1" i="1" dirty="0" smtClean="0">
              <a:solidFill>
                <a:srgbClr val="000000"/>
              </a:solidFill>
              <a:latin typeface="Garamond"/>
            </a:endParaRPr>
          </a:p>
          <a:p>
            <a:pPr lvl="0" eaLnBrk="1" hangingPunct="1">
              <a:lnSpc>
                <a:spcPct val="90000"/>
              </a:lnSpc>
              <a:buClr>
                <a:srgbClr val="CC9900"/>
              </a:buClr>
              <a:buFontTx/>
              <a:buChar char="-"/>
              <a:defRPr/>
            </a:pPr>
            <a:r>
              <a:rPr lang="fr-FR" sz="3200" b="1" i="1" dirty="0" smtClean="0">
                <a:solidFill>
                  <a:srgbClr val="000000"/>
                </a:solidFill>
                <a:latin typeface="+mj-lt"/>
              </a:rPr>
              <a:t>Les reformes de l’APC .</a:t>
            </a:r>
            <a:endParaRPr lang="fr-FR" sz="3200" b="1" dirty="0">
              <a:solidFill>
                <a:srgbClr val="000000"/>
              </a:solidFill>
              <a:latin typeface="+mj-lt"/>
            </a:endParaRPr>
          </a:p>
          <a:p>
            <a:pPr marL="0" indent="0" eaLnBrk="1" hangingPunct="1">
              <a:lnSpc>
                <a:spcPct val="90000"/>
              </a:lnSpc>
              <a:buClr>
                <a:srgbClr val="CC9900"/>
              </a:buClr>
              <a:buNone/>
              <a:defRPr/>
            </a:pPr>
            <a:endParaRPr lang="fr-FR" sz="2500" b="1" dirty="0">
              <a:solidFill>
                <a:srgbClr val="000000"/>
              </a:solidFill>
              <a:latin typeface="+mj-lt"/>
            </a:endParaRPr>
          </a:p>
          <a:p>
            <a:pPr>
              <a:defRPr/>
            </a:pPr>
            <a:endParaRPr lang="fr-CA" sz="2500" dirty="0"/>
          </a:p>
        </p:txBody>
      </p:sp>
      <p:sp>
        <p:nvSpPr>
          <p:cNvPr id="2" name="ZoneTexte 1"/>
          <p:cNvSpPr txBox="1"/>
          <p:nvPr/>
        </p:nvSpPr>
        <p:spPr>
          <a:xfrm>
            <a:off x="1083643" y="260648"/>
            <a:ext cx="6676116" cy="1446550"/>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Les engagements du Cameroun </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13</a:t>
            </a:fld>
            <a:endParaRPr lang="fr-FR" altLang="en-US"/>
          </a:p>
        </p:txBody>
      </p:sp>
      <p:grpSp>
        <p:nvGrpSpPr>
          <p:cNvPr id="6" name="Groupe 22"/>
          <p:cNvGrpSpPr>
            <a:grpSpLocks/>
          </p:cNvGrpSpPr>
          <p:nvPr/>
        </p:nvGrpSpPr>
        <p:grpSpPr bwMode="auto">
          <a:xfrm>
            <a:off x="6581406" y="3140968"/>
            <a:ext cx="1749425" cy="1428750"/>
            <a:chOff x="7215206" y="4572008"/>
            <a:chExt cx="1749851" cy="1428760"/>
          </a:xfrm>
        </p:grpSpPr>
        <p:pic>
          <p:nvPicPr>
            <p:cNvPr id="7" name="Image 23"/>
            <p:cNvPicPr>
              <a:picLocks noChangeAspect="1" noChangeArrowheads="1"/>
            </p:cNvPicPr>
            <p:nvPr/>
          </p:nvPicPr>
          <p:blipFill>
            <a:blip r:embed="rId2"/>
            <a:srcRect/>
            <a:stretch>
              <a:fillRect/>
            </a:stretch>
          </p:blipFill>
          <p:spPr bwMode="auto">
            <a:xfrm>
              <a:off x="7215206" y="4572008"/>
              <a:ext cx="1749851" cy="1426191"/>
            </a:xfrm>
            <a:prstGeom prst="rect">
              <a:avLst/>
            </a:prstGeom>
            <a:noFill/>
            <a:ln w="9525">
              <a:noFill/>
              <a:miter lim="800000"/>
              <a:headEnd/>
              <a:tailEnd/>
            </a:ln>
          </p:spPr>
        </p:pic>
        <p:sp>
          <p:nvSpPr>
            <p:cNvPr id="8" name="Rectangle 7"/>
            <p:cNvSpPr/>
            <p:nvPr/>
          </p:nvSpPr>
          <p:spPr>
            <a:xfrm>
              <a:off x="8358484" y="5857892"/>
              <a:ext cx="428729" cy="142876"/>
            </a:xfrm>
            <a:prstGeom prst="rect">
              <a:avLst/>
            </a:prstGeom>
            <a:solidFill>
              <a:sysClr val="window" lastClr="FFFFFF"/>
            </a:solidFill>
            <a:ln w="25400" cap="flat" cmpd="sng" algn="ctr">
              <a:noFill/>
              <a:prstDash val="solid"/>
            </a:ln>
            <a:effectLst/>
          </p:spPr>
          <p:txBody>
            <a:bodyPr anchor="ctr"/>
            <a:lstStyle/>
            <a:p>
              <a:pPr algn="ctr">
                <a:defRPr/>
              </a:pPr>
              <a:endParaRPr lang="fr-FR" kern="0">
                <a:solidFill>
                  <a:sysClr val="window" lastClr="FFFFFF"/>
                </a:solidFill>
                <a:latin typeface="Calibri"/>
              </a:endParaRPr>
            </a:p>
          </p:txBody>
        </p:sp>
      </p:grpSp>
    </p:spTree>
    <p:extLst>
      <p:ext uri="{BB962C8B-B14F-4D97-AF65-F5344CB8AC3E}">
        <p14:creationId xmlns:p14="http://schemas.microsoft.com/office/powerpoint/2010/main" val="9033177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wipe(down)">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3" end="3"/>
                                            </p:txEl>
                                          </p:spTgt>
                                        </p:tgtEl>
                                        <p:attrNameLst>
                                          <p:attrName>style.visibility</p:attrName>
                                        </p:attrNameLst>
                                      </p:cBhvr>
                                      <p:to>
                                        <p:strVal val="visible"/>
                                      </p:to>
                                    </p:set>
                                    <p:animEffect transition="in" filter="wipe(down)">
                                      <p:cBhvr>
                                        <p:cTn id="12" dur="500"/>
                                        <p:tgtEl>
                                          <p:spTgt spid="512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5" end="5"/>
                                            </p:txEl>
                                          </p:spTgt>
                                        </p:tgtEl>
                                        <p:attrNameLst>
                                          <p:attrName>style.visibility</p:attrName>
                                        </p:attrNameLst>
                                      </p:cBhvr>
                                      <p:to>
                                        <p:strVal val="visible"/>
                                      </p:to>
                                    </p:set>
                                    <p:animEffect transition="in" filter="wipe(down)">
                                      <p:cBhvr>
                                        <p:cTn id="17" dur="500"/>
                                        <p:tgtEl>
                                          <p:spTgt spid="5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755576" y="1196752"/>
            <a:ext cx="7931150" cy="4895974"/>
          </a:xfrm>
        </p:spPr>
        <p:txBody>
          <a:bodyPr/>
          <a:lstStyle/>
          <a:p>
            <a:pPr marL="0" indent="0" eaLnBrk="1" hangingPunct="1">
              <a:lnSpc>
                <a:spcPct val="90000"/>
              </a:lnSpc>
              <a:buClr>
                <a:srgbClr val="CC9900"/>
              </a:buClr>
              <a:buNone/>
              <a:defRPr/>
            </a:pPr>
            <a:r>
              <a:rPr lang="fr-FR" sz="3200" b="1" dirty="0" smtClean="0">
                <a:solidFill>
                  <a:srgbClr val="000000"/>
                </a:solidFill>
                <a:latin typeface="+mj-lt"/>
              </a:rPr>
              <a:t>- </a:t>
            </a:r>
            <a:r>
              <a:rPr lang="fr-FR" sz="3200" i="1" dirty="0" smtClean="0">
                <a:solidFill>
                  <a:srgbClr val="000000"/>
                </a:solidFill>
                <a:latin typeface="+mj-lt"/>
              </a:rPr>
              <a:t>-Reformes de </a:t>
            </a:r>
            <a:r>
              <a:rPr lang="fr-FR" sz="3200" i="1" dirty="0">
                <a:solidFill>
                  <a:srgbClr val="000000"/>
                </a:solidFill>
                <a:latin typeface="+mj-lt"/>
              </a:rPr>
              <a:t>l</a:t>
            </a:r>
            <a:r>
              <a:rPr lang="fr-FR" sz="3200" i="1" dirty="0" smtClean="0">
                <a:solidFill>
                  <a:srgbClr val="000000"/>
                </a:solidFill>
                <a:latin typeface="+mj-lt"/>
              </a:rPr>
              <a:t>’APC </a:t>
            </a:r>
            <a:r>
              <a:rPr lang="fr-FR" sz="3200" i="1" dirty="0" smtClean="0">
                <a:solidFill>
                  <a:srgbClr val="000000"/>
                </a:solidFill>
                <a:latin typeface="+mj-lt"/>
              </a:rPr>
              <a:t>: </a:t>
            </a:r>
            <a:r>
              <a:rPr lang="fr-FR" sz="3200" i="1" dirty="0" smtClean="0">
                <a:solidFill>
                  <a:srgbClr val="000000"/>
                </a:solidFill>
                <a:latin typeface="+mj-lt"/>
              </a:rPr>
              <a:t>défis </a:t>
            </a:r>
            <a:r>
              <a:rPr lang="fr-FR" sz="3200" i="1" dirty="0" smtClean="0">
                <a:solidFill>
                  <a:srgbClr val="000000"/>
                </a:solidFill>
                <a:latin typeface="+mj-lt"/>
              </a:rPr>
              <a:t>de la modernisation </a:t>
            </a:r>
          </a:p>
          <a:p>
            <a:pPr marL="0" indent="0" eaLnBrk="1" hangingPunct="1">
              <a:lnSpc>
                <a:spcPct val="90000"/>
              </a:lnSpc>
              <a:buClr>
                <a:srgbClr val="CC9900"/>
              </a:buClr>
              <a:buNone/>
              <a:defRPr/>
            </a:pPr>
            <a:endParaRPr lang="fr-FR" sz="800" b="1" dirty="0">
              <a:solidFill>
                <a:srgbClr val="000000"/>
              </a:solidFill>
              <a:latin typeface="+mj-lt"/>
            </a:endParaRPr>
          </a:p>
          <a:p>
            <a:pPr marL="0" lvl="0" indent="0" eaLnBrk="1" hangingPunct="1">
              <a:lnSpc>
                <a:spcPct val="90000"/>
              </a:lnSpc>
              <a:buClr>
                <a:srgbClr val="CC9900"/>
              </a:buClr>
              <a:buNone/>
              <a:defRPr/>
            </a:pPr>
            <a:endParaRPr lang="fr-FR" sz="3200" b="1" dirty="0">
              <a:solidFill>
                <a:srgbClr val="000000"/>
              </a:solidFill>
              <a:latin typeface="Garamond"/>
            </a:endParaRPr>
          </a:p>
          <a:p>
            <a:pPr eaLnBrk="1" hangingPunct="1">
              <a:lnSpc>
                <a:spcPct val="90000"/>
              </a:lnSpc>
              <a:buClr>
                <a:srgbClr val="CC9900"/>
              </a:buClr>
              <a:buFont typeface="Wingdings" pitchFamily="2" charset="2"/>
              <a:buChar char="ü"/>
              <a:defRPr/>
            </a:pPr>
            <a:endParaRPr lang="fr-FR" sz="2500" b="1" dirty="0">
              <a:solidFill>
                <a:srgbClr val="000000"/>
              </a:solidFill>
              <a:latin typeface="+mj-lt"/>
            </a:endParaRPr>
          </a:p>
          <a:p>
            <a:pPr marL="0" indent="0">
              <a:buNone/>
              <a:defRPr/>
            </a:pPr>
            <a:endParaRPr lang="fr-CA" sz="2500" dirty="0"/>
          </a:p>
        </p:txBody>
      </p:sp>
      <p:sp>
        <p:nvSpPr>
          <p:cNvPr id="2" name="ZoneTexte 1"/>
          <p:cNvSpPr txBox="1"/>
          <p:nvPr/>
        </p:nvSpPr>
        <p:spPr>
          <a:xfrm>
            <a:off x="1547664" y="260350"/>
            <a:ext cx="6048672"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Cadre </a:t>
            </a:r>
            <a:r>
              <a:rPr lang="en-CA" sz="4400" b="1" i="1" u="sng" kern="0" dirty="0" err="1" smtClean="0">
                <a:solidFill>
                  <a:srgbClr val="3B812F"/>
                </a:solidFill>
                <a:latin typeface="Garamond"/>
              </a:rPr>
              <a:t>opératoire</a:t>
            </a:r>
            <a:r>
              <a:rPr lang="en-CA" sz="4400" b="1" i="1" u="sng" kern="0" dirty="0">
                <a:solidFill>
                  <a:srgbClr val="3B812F"/>
                </a:solidFill>
                <a:latin typeface="Garamond"/>
              </a:rPr>
              <a:t> (suite)</a:t>
            </a:r>
            <a:r>
              <a:rPr lang="en-CA" sz="4400" b="1" i="1" u="sng" kern="0" dirty="0" smtClean="0">
                <a:solidFill>
                  <a:srgbClr val="3B812F"/>
                </a:solidFill>
                <a:latin typeface="Garamond"/>
              </a:rPr>
              <a:t>  </a:t>
            </a:r>
            <a:endParaRPr lang="en-CA" sz="4400" b="1" i="1" u="sng" kern="0" dirty="0">
              <a:solidFill>
                <a:srgbClr val="3B812F"/>
              </a:solidFill>
              <a:latin typeface="Garamond"/>
            </a:endParaRPr>
          </a:p>
        </p:txBody>
      </p:sp>
      <p:sp>
        <p:nvSpPr>
          <p:cNvPr id="3" name="Rectangle à coins arrondis 2"/>
          <p:cNvSpPr/>
          <p:nvPr/>
        </p:nvSpPr>
        <p:spPr>
          <a:xfrm>
            <a:off x="4147187" y="2618910"/>
            <a:ext cx="2520280" cy="360040"/>
          </a:xfrm>
          <a:prstGeom prst="round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DSCE</a:t>
            </a:r>
            <a:endParaRPr lang="fr-FR" sz="1400" b="1" dirty="0">
              <a:solidFill>
                <a:schemeClr val="tx1"/>
              </a:solidFill>
            </a:endParaRPr>
          </a:p>
        </p:txBody>
      </p:sp>
      <p:sp>
        <p:nvSpPr>
          <p:cNvPr id="6" name="Rectangle à coins arrondis 5"/>
          <p:cNvSpPr/>
          <p:nvPr/>
        </p:nvSpPr>
        <p:spPr>
          <a:xfrm>
            <a:off x="4138241" y="3173782"/>
            <a:ext cx="2520280" cy="576064"/>
          </a:xfrm>
          <a:prstGeom prst="round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Modernisation des Finances Publiques</a:t>
            </a:r>
            <a:endParaRPr lang="fr-FR" sz="1400" b="1" dirty="0">
              <a:solidFill>
                <a:schemeClr val="tx1"/>
              </a:solidFill>
            </a:endParaRPr>
          </a:p>
        </p:txBody>
      </p:sp>
      <p:sp>
        <p:nvSpPr>
          <p:cNvPr id="7" name="Rectangle à coins arrondis 6"/>
          <p:cNvSpPr/>
          <p:nvPr/>
        </p:nvSpPr>
        <p:spPr>
          <a:xfrm>
            <a:off x="4158334" y="3881909"/>
            <a:ext cx="2509133" cy="360040"/>
          </a:xfrm>
          <a:prstGeom prst="round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GRH GAR</a:t>
            </a:r>
            <a:endParaRPr lang="fr-FR" sz="1400" b="1" dirty="0">
              <a:solidFill>
                <a:schemeClr val="tx1"/>
              </a:solidFill>
            </a:endParaRPr>
          </a:p>
        </p:txBody>
      </p:sp>
      <p:sp>
        <p:nvSpPr>
          <p:cNvPr id="8" name="Rectangle à coins arrondis 7"/>
          <p:cNvSpPr/>
          <p:nvPr/>
        </p:nvSpPr>
        <p:spPr>
          <a:xfrm>
            <a:off x="4159139" y="4405763"/>
            <a:ext cx="2520280" cy="360040"/>
          </a:xfrm>
          <a:prstGeom prst="round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E. </a:t>
            </a:r>
            <a:r>
              <a:rPr lang="fr-FR" sz="1400" b="1" dirty="0" err="1" smtClean="0">
                <a:solidFill>
                  <a:schemeClr val="tx1"/>
                </a:solidFill>
              </a:rPr>
              <a:t>Goverment</a:t>
            </a:r>
            <a:endParaRPr lang="fr-FR" sz="1400" b="1" dirty="0">
              <a:solidFill>
                <a:schemeClr val="tx1"/>
              </a:solidFill>
            </a:endParaRPr>
          </a:p>
        </p:txBody>
      </p:sp>
      <p:sp>
        <p:nvSpPr>
          <p:cNvPr id="9" name="Rectangle à coins arrondis 8"/>
          <p:cNvSpPr/>
          <p:nvPr/>
        </p:nvSpPr>
        <p:spPr>
          <a:xfrm>
            <a:off x="4111163" y="4905164"/>
            <a:ext cx="2520280" cy="360040"/>
          </a:xfrm>
          <a:prstGeom prst="round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Déclaration de Paris </a:t>
            </a:r>
            <a:endParaRPr lang="fr-FR" sz="1400" b="1" dirty="0">
              <a:solidFill>
                <a:schemeClr val="tx1"/>
              </a:solidFill>
            </a:endParaRPr>
          </a:p>
        </p:txBody>
      </p:sp>
      <p:sp>
        <p:nvSpPr>
          <p:cNvPr id="10" name="Rectangle à coins arrondis 9"/>
          <p:cNvSpPr/>
          <p:nvPr/>
        </p:nvSpPr>
        <p:spPr>
          <a:xfrm>
            <a:off x="4111163" y="5408521"/>
            <a:ext cx="2524092" cy="360040"/>
          </a:xfrm>
          <a:prstGeom prst="roundRect">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tx1"/>
                </a:solidFill>
              </a:rPr>
              <a:t>GAR</a:t>
            </a:r>
            <a:endParaRPr lang="fr-FR" sz="1400" b="1" dirty="0">
              <a:solidFill>
                <a:schemeClr val="tx1"/>
              </a:solidFill>
            </a:endParaRPr>
          </a:p>
        </p:txBody>
      </p:sp>
      <p:sp>
        <p:nvSpPr>
          <p:cNvPr id="4" name="Double flèche verticale 3"/>
          <p:cNvSpPr/>
          <p:nvPr/>
        </p:nvSpPr>
        <p:spPr>
          <a:xfrm>
            <a:off x="3059832" y="2441859"/>
            <a:ext cx="935310" cy="3528392"/>
          </a:xfrm>
          <a:prstGeom prst="upDownArrow">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tx1"/>
                </a:solidFill>
              </a:rPr>
              <a:t>APC</a:t>
            </a:r>
            <a:endParaRPr lang="fr-FR" b="1" dirty="0">
              <a:solidFill>
                <a:schemeClr val="tx1"/>
              </a:solidFill>
            </a:endParaRPr>
          </a:p>
        </p:txBody>
      </p:sp>
      <p:sp>
        <p:nvSpPr>
          <p:cNvPr id="11" name="Émoticône 10"/>
          <p:cNvSpPr/>
          <p:nvPr/>
        </p:nvSpPr>
        <p:spPr>
          <a:xfrm>
            <a:off x="7179444" y="3341959"/>
            <a:ext cx="1349405" cy="1584176"/>
          </a:xfrm>
          <a:prstGeom prst="smileyFac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1400" b="1" dirty="0">
                <a:solidFill>
                  <a:srgbClr val="000000"/>
                </a:solidFill>
              </a:rPr>
              <a:t>Usagers</a:t>
            </a:r>
          </a:p>
        </p:txBody>
      </p:sp>
      <p:sp>
        <p:nvSpPr>
          <p:cNvPr id="12" name="Accolade fermante 11"/>
          <p:cNvSpPr/>
          <p:nvPr/>
        </p:nvSpPr>
        <p:spPr>
          <a:xfrm>
            <a:off x="6732588" y="2441859"/>
            <a:ext cx="432048" cy="338437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3" name="Pentagone 12"/>
          <p:cNvSpPr/>
          <p:nvPr/>
        </p:nvSpPr>
        <p:spPr>
          <a:xfrm>
            <a:off x="882318" y="2438890"/>
            <a:ext cx="2321529" cy="3564396"/>
          </a:xfrm>
          <a:prstGeom prst="homePlate">
            <a:avLst>
              <a:gd name="adj" fmla="val 45819"/>
            </a:avLst>
          </a:prstGeom>
          <a:solidFill>
            <a:schemeClr val="accent5">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sz="1400" b="1" dirty="0" smtClean="0">
                <a:solidFill>
                  <a:schemeClr val="tx1"/>
                </a:solidFill>
              </a:rPr>
              <a:t>Services </a:t>
            </a:r>
          </a:p>
          <a:p>
            <a:pPr algn="just"/>
            <a:r>
              <a:rPr lang="fr-FR" sz="1400" b="1" dirty="0" smtClean="0">
                <a:solidFill>
                  <a:schemeClr val="tx1"/>
                </a:solidFill>
              </a:rPr>
              <a:t>centraux</a:t>
            </a:r>
          </a:p>
          <a:p>
            <a:pPr algn="just"/>
            <a:r>
              <a:rPr lang="fr-FR" sz="1400" b="1" dirty="0" smtClean="0">
                <a:solidFill>
                  <a:schemeClr val="tx1"/>
                </a:solidFill>
              </a:rPr>
              <a:t>Déconcentrés</a:t>
            </a:r>
          </a:p>
          <a:p>
            <a:pPr algn="just"/>
            <a:r>
              <a:rPr lang="fr-FR" sz="1400" b="1" dirty="0" smtClean="0">
                <a:solidFill>
                  <a:schemeClr val="tx1"/>
                </a:solidFill>
              </a:rPr>
              <a:t>Institutions décentralisées</a:t>
            </a:r>
          </a:p>
          <a:p>
            <a:pPr algn="just"/>
            <a:r>
              <a:rPr lang="fr-FR" sz="1400" b="1" dirty="0" smtClean="0">
                <a:solidFill>
                  <a:schemeClr val="tx1"/>
                </a:solidFill>
              </a:rPr>
              <a:t>EPA</a:t>
            </a:r>
          </a:p>
          <a:p>
            <a:pPr algn="just"/>
            <a:r>
              <a:rPr lang="fr-FR" sz="1400" b="1" dirty="0" smtClean="0">
                <a:solidFill>
                  <a:schemeClr val="tx1"/>
                </a:solidFill>
              </a:rPr>
              <a:t>ESP</a:t>
            </a:r>
          </a:p>
          <a:p>
            <a:pPr algn="ctr"/>
            <a:endParaRPr lang="fr-FR" dirty="0"/>
          </a:p>
        </p:txBody>
      </p:sp>
      <p:sp>
        <p:nvSpPr>
          <p:cNvPr id="14" name="Espace réservé du pied de page 13"/>
          <p:cNvSpPr>
            <a:spLocks noGrp="1"/>
          </p:cNvSpPr>
          <p:nvPr>
            <p:ph type="ftr" sz="quarter" idx="11"/>
          </p:nvPr>
        </p:nvSpPr>
        <p:spPr/>
        <p:txBody>
          <a:bodyPr/>
          <a:lstStyle/>
          <a:p>
            <a:pPr>
              <a:defRPr/>
            </a:pPr>
            <a:r>
              <a:rPr lang="fr-FR" altLang="en-US" smtClean="0"/>
              <a:t>SENAQ 2012 </a:t>
            </a:r>
            <a:endParaRPr lang="fr-FR" altLang="en-US"/>
          </a:p>
        </p:txBody>
      </p:sp>
      <p:sp>
        <p:nvSpPr>
          <p:cNvPr id="5" name="Espace réservé du numéro de diapositive 4"/>
          <p:cNvSpPr>
            <a:spLocks noGrp="1"/>
          </p:cNvSpPr>
          <p:nvPr>
            <p:ph type="sldNum" sz="quarter" idx="12"/>
          </p:nvPr>
        </p:nvSpPr>
        <p:spPr/>
        <p:txBody>
          <a:bodyPr/>
          <a:lstStyle/>
          <a:p>
            <a:pPr>
              <a:defRPr/>
            </a:pPr>
            <a:fld id="{EBC859D4-261B-4AC4-A00C-B89E17186FF0}" type="slidenum">
              <a:rPr lang="fr-FR" altLang="en-US" smtClean="0"/>
              <a:pPr>
                <a:defRPr/>
              </a:pPr>
              <a:t>14</a:t>
            </a:fld>
            <a:endParaRPr lang="fr-FR" altLang="en-US"/>
          </a:p>
        </p:txBody>
      </p:sp>
    </p:spTree>
    <p:extLst>
      <p:ext uri="{BB962C8B-B14F-4D97-AF65-F5344CB8AC3E}">
        <p14:creationId xmlns:p14="http://schemas.microsoft.com/office/powerpoint/2010/main" val="13472196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down)">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down)">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down)">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P spid="4"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645851" y="1196752"/>
            <a:ext cx="6950485" cy="4824536"/>
          </a:xfrm>
        </p:spPr>
        <p:txBody>
          <a:bodyPr/>
          <a:lstStyle/>
          <a:p>
            <a:pPr eaLnBrk="1" hangingPunct="1">
              <a:lnSpc>
                <a:spcPct val="90000"/>
              </a:lnSpc>
              <a:buClr>
                <a:srgbClr val="CC9900"/>
              </a:buClr>
              <a:buFontTx/>
              <a:buChar char="-"/>
              <a:defRPr/>
            </a:pPr>
            <a:endParaRPr lang="fr-FR" sz="800" b="1" i="1" dirty="0" smtClean="0">
              <a:solidFill>
                <a:srgbClr val="000000"/>
              </a:solidFill>
              <a:latin typeface="+mj-lt"/>
            </a:endParaRPr>
          </a:p>
          <a:p>
            <a:pPr marL="0" indent="0" algn="just" eaLnBrk="1" hangingPunct="1">
              <a:lnSpc>
                <a:spcPct val="90000"/>
              </a:lnSpc>
              <a:buClr>
                <a:srgbClr val="CC9900"/>
              </a:buClr>
              <a:buNone/>
              <a:defRPr/>
            </a:pPr>
            <a:endParaRPr lang="fr-FR" sz="800" b="1" i="1" dirty="0" smtClean="0">
              <a:solidFill>
                <a:srgbClr val="000000"/>
              </a:solidFill>
              <a:latin typeface="+mj-lt"/>
            </a:endParaRPr>
          </a:p>
          <a:p>
            <a:pPr marL="0" indent="0" algn="just" eaLnBrk="1" hangingPunct="1">
              <a:lnSpc>
                <a:spcPct val="90000"/>
              </a:lnSpc>
              <a:buClr>
                <a:srgbClr val="CC9900"/>
              </a:buClr>
              <a:buNone/>
              <a:defRPr/>
            </a:pPr>
            <a:r>
              <a:rPr lang="fr-FR" sz="2000" b="1" i="1" dirty="0" smtClean="0">
                <a:solidFill>
                  <a:srgbClr val="000000"/>
                </a:solidFill>
                <a:latin typeface="+mj-lt"/>
              </a:rPr>
              <a:t>Instruction générale N°002 du 04 Juin 1998 ; Relative à l’organisation du travail gouvernementale</a:t>
            </a:r>
          </a:p>
          <a:p>
            <a:pPr marL="0" lvl="0" indent="0" eaLnBrk="1" hangingPunct="1">
              <a:lnSpc>
                <a:spcPct val="90000"/>
              </a:lnSpc>
              <a:buClr>
                <a:srgbClr val="CC9900"/>
              </a:buClr>
              <a:buNone/>
              <a:defRPr/>
            </a:pPr>
            <a:endParaRPr lang="fr-FR" sz="800" b="1" i="1" dirty="0">
              <a:solidFill>
                <a:srgbClr val="000000"/>
              </a:solidFill>
              <a:latin typeface="+mj-lt"/>
            </a:endParaRPr>
          </a:p>
          <a:p>
            <a:pPr marL="0" lvl="0" indent="0" algn="ctr" eaLnBrk="1" hangingPunct="1">
              <a:lnSpc>
                <a:spcPct val="90000"/>
              </a:lnSpc>
              <a:buClr>
                <a:srgbClr val="CC9900"/>
              </a:buClr>
              <a:buNone/>
              <a:defRPr/>
            </a:pPr>
            <a:r>
              <a:rPr lang="fr-FR" sz="2200" b="1" i="1" dirty="0" smtClean="0">
                <a:solidFill>
                  <a:srgbClr val="000000"/>
                </a:solidFill>
                <a:latin typeface="Garamond"/>
              </a:rPr>
              <a:t>Accueil des usagers :  </a:t>
            </a:r>
            <a:r>
              <a:rPr lang="fr-FR" sz="2400" b="1" i="1" dirty="0" smtClean="0">
                <a:solidFill>
                  <a:srgbClr val="000000"/>
                </a:solidFill>
                <a:latin typeface="Garamond"/>
              </a:rPr>
              <a:t> </a:t>
            </a:r>
          </a:p>
          <a:p>
            <a:pPr marL="0" lvl="0" indent="0" algn="just" eaLnBrk="1" hangingPunct="1">
              <a:lnSpc>
                <a:spcPct val="90000"/>
              </a:lnSpc>
              <a:buClr>
                <a:srgbClr val="CC9900"/>
              </a:buClr>
              <a:buNone/>
              <a:defRPr/>
            </a:pPr>
            <a:r>
              <a:rPr lang="fr-FR" sz="2400" i="1" dirty="0" smtClean="0">
                <a:solidFill>
                  <a:srgbClr val="000000"/>
                </a:solidFill>
                <a:latin typeface="Garamond"/>
              </a:rPr>
              <a:t>39- « Je tiens à rappeler que la finalité du service public est d’offrir des prestations de qualité aux usagers »</a:t>
            </a:r>
          </a:p>
          <a:p>
            <a:pPr marL="0" lvl="0" indent="0" algn="just" eaLnBrk="1" hangingPunct="1">
              <a:lnSpc>
                <a:spcPct val="90000"/>
              </a:lnSpc>
              <a:buClr>
                <a:srgbClr val="CC9900"/>
              </a:buClr>
              <a:buNone/>
              <a:defRPr/>
            </a:pPr>
            <a:endParaRPr lang="fr-FR" sz="800" i="1" dirty="0">
              <a:solidFill>
                <a:srgbClr val="000000"/>
              </a:solidFill>
              <a:latin typeface="Garamond"/>
            </a:endParaRPr>
          </a:p>
          <a:p>
            <a:pPr marL="0" lvl="0" indent="0" algn="just" eaLnBrk="1" hangingPunct="1">
              <a:lnSpc>
                <a:spcPct val="90000"/>
              </a:lnSpc>
              <a:buClr>
                <a:srgbClr val="CC9900"/>
              </a:buClr>
              <a:buNone/>
              <a:defRPr/>
            </a:pPr>
            <a:r>
              <a:rPr lang="fr-FR" sz="2400" i="1" dirty="0" smtClean="0">
                <a:solidFill>
                  <a:srgbClr val="000000"/>
                </a:solidFill>
                <a:latin typeface="Garamond"/>
              </a:rPr>
              <a:t>40- « Le 1</a:t>
            </a:r>
            <a:r>
              <a:rPr lang="fr-FR" sz="2400" i="1" baseline="30000" dirty="0" smtClean="0">
                <a:solidFill>
                  <a:srgbClr val="000000"/>
                </a:solidFill>
                <a:latin typeface="Garamond"/>
              </a:rPr>
              <a:t>er</a:t>
            </a:r>
            <a:r>
              <a:rPr lang="fr-FR" sz="2400" i="1" dirty="0" smtClean="0">
                <a:solidFill>
                  <a:srgbClr val="000000"/>
                </a:solidFill>
                <a:latin typeface="Garamond"/>
              </a:rPr>
              <a:t> Ministre et les Membres du Gouvernement, doivent contrôler et évaluer en permanence les progrès accomplis…les mesures nécessaire pour améliorer toujours d’avantage la qualité des prestations offertes par les services publics placés sous leur autorité »</a:t>
            </a:r>
          </a:p>
          <a:p>
            <a:pPr marL="0" lvl="0" indent="0" algn="just" eaLnBrk="1" hangingPunct="1">
              <a:lnSpc>
                <a:spcPct val="90000"/>
              </a:lnSpc>
              <a:buClr>
                <a:srgbClr val="CC9900"/>
              </a:buClr>
              <a:buNone/>
              <a:defRPr/>
            </a:pPr>
            <a:endParaRPr lang="fr-FR" sz="800" i="1" dirty="0">
              <a:solidFill>
                <a:srgbClr val="000000"/>
              </a:solidFill>
              <a:latin typeface="Garamond"/>
            </a:endParaRPr>
          </a:p>
          <a:p>
            <a:pPr marL="0" lvl="0" indent="0" algn="just" eaLnBrk="1" hangingPunct="1">
              <a:lnSpc>
                <a:spcPct val="90000"/>
              </a:lnSpc>
              <a:buClr>
                <a:srgbClr val="CC9900"/>
              </a:buClr>
              <a:buNone/>
              <a:defRPr/>
            </a:pPr>
            <a:r>
              <a:rPr lang="fr-FR" sz="2400" i="1" dirty="0" smtClean="0">
                <a:solidFill>
                  <a:srgbClr val="000000"/>
                </a:solidFill>
                <a:latin typeface="Garamond"/>
              </a:rPr>
              <a:t>- Décret N° 2009/296 du 17 septembre 2009, portant création de l’ANOR</a:t>
            </a:r>
          </a:p>
          <a:p>
            <a:pPr lvl="0" eaLnBrk="1" hangingPunct="1">
              <a:lnSpc>
                <a:spcPct val="90000"/>
              </a:lnSpc>
              <a:buClr>
                <a:srgbClr val="CC9900"/>
              </a:buClr>
              <a:buFontTx/>
              <a:buChar char="-"/>
              <a:defRPr/>
            </a:pPr>
            <a:endParaRPr lang="fr-FR" sz="3200" b="1" i="1" dirty="0" smtClean="0">
              <a:solidFill>
                <a:srgbClr val="000000"/>
              </a:solidFill>
              <a:latin typeface="Garamond"/>
            </a:endParaRPr>
          </a:p>
          <a:p>
            <a:pPr marL="0" indent="0" eaLnBrk="1" hangingPunct="1">
              <a:lnSpc>
                <a:spcPct val="90000"/>
              </a:lnSpc>
              <a:buClr>
                <a:srgbClr val="CC9900"/>
              </a:buClr>
              <a:buNone/>
              <a:defRPr/>
            </a:pPr>
            <a:endParaRPr lang="fr-FR" sz="2500" b="1" dirty="0">
              <a:solidFill>
                <a:srgbClr val="000000"/>
              </a:solidFill>
              <a:latin typeface="+mj-lt"/>
            </a:endParaRPr>
          </a:p>
          <a:p>
            <a:pPr>
              <a:defRPr/>
            </a:pPr>
            <a:endParaRPr lang="fr-CA" sz="2500" dirty="0"/>
          </a:p>
        </p:txBody>
      </p:sp>
      <p:sp>
        <p:nvSpPr>
          <p:cNvPr id="2" name="ZoneTexte 1"/>
          <p:cNvSpPr txBox="1"/>
          <p:nvPr/>
        </p:nvSpPr>
        <p:spPr>
          <a:xfrm>
            <a:off x="539552" y="260648"/>
            <a:ext cx="7220207"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Initiatives du Chef </a:t>
            </a:r>
            <a:r>
              <a:rPr lang="en-CA" sz="4400" b="1" i="1" u="sng" kern="0" dirty="0" smtClean="0">
                <a:solidFill>
                  <a:srgbClr val="3B812F"/>
                </a:solidFill>
                <a:latin typeface="Garamond"/>
              </a:rPr>
              <a:t>de </a:t>
            </a:r>
            <a:r>
              <a:rPr lang="en-CA" sz="4400" b="1" i="1" u="sng" kern="0" dirty="0" err="1" smtClean="0">
                <a:solidFill>
                  <a:srgbClr val="3B812F"/>
                </a:solidFill>
                <a:latin typeface="Garamond"/>
              </a:rPr>
              <a:t>l’Etat</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dirty="0" smtClean="0"/>
              <a:t>SENAQ 2012 </a:t>
            </a:r>
            <a:endParaRPr lang="fr-FR" altLang="en-US" dirty="0"/>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15</a:t>
            </a:fld>
            <a:endParaRPr lang="fr-FR" altLang="en-US"/>
          </a:p>
        </p:txBody>
      </p:sp>
      <p:grpSp>
        <p:nvGrpSpPr>
          <p:cNvPr id="6" name="Groupe 22"/>
          <p:cNvGrpSpPr>
            <a:grpSpLocks/>
          </p:cNvGrpSpPr>
          <p:nvPr/>
        </p:nvGrpSpPr>
        <p:grpSpPr bwMode="auto">
          <a:xfrm>
            <a:off x="7666528" y="1844824"/>
            <a:ext cx="1390369" cy="1428750"/>
            <a:chOff x="7215206" y="4572008"/>
            <a:chExt cx="1749851" cy="1428760"/>
          </a:xfrm>
        </p:grpSpPr>
        <p:pic>
          <p:nvPicPr>
            <p:cNvPr id="7" name="Image 23"/>
            <p:cNvPicPr>
              <a:picLocks noChangeAspect="1" noChangeArrowheads="1"/>
            </p:cNvPicPr>
            <p:nvPr/>
          </p:nvPicPr>
          <p:blipFill>
            <a:blip r:embed="rId2"/>
            <a:srcRect/>
            <a:stretch>
              <a:fillRect/>
            </a:stretch>
          </p:blipFill>
          <p:spPr bwMode="auto">
            <a:xfrm>
              <a:off x="7215206" y="4572008"/>
              <a:ext cx="1749851" cy="1426191"/>
            </a:xfrm>
            <a:prstGeom prst="rect">
              <a:avLst/>
            </a:prstGeom>
            <a:noFill/>
            <a:ln w="9525">
              <a:noFill/>
              <a:miter lim="800000"/>
              <a:headEnd/>
              <a:tailEnd/>
            </a:ln>
          </p:spPr>
        </p:pic>
        <p:sp>
          <p:nvSpPr>
            <p:cNvPr id="8" name="Rectangle 7"/>
            <p:cNvSpPr/>
            <p:nvPr/>
          </p:nvSpPr>
          <p:spPr>
            <a:xfrm>
              <a:off x="8358484" y="5857892"/>
              <a:ext cx="428729" cy="142876"/>
            </a:xfrm>
            <a:prstGeom prst="rect">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ysClr val="window" lastClr="FFFFFF"/>
                </a:solidFill>
                <a:effectLst/>
                <a:uLnTx/>
                <a:uFillTx/>
                <a:latin typeface="Calibri"/>
                <a:ea typeface="+mn-ea"/>
                <a:cs typeface="+mn-cs"/>
              </a:endParaRPr>
            </a:p>
          </p:txBody>
        </p:sp>
      </p:grpSp>
    </p:spTree>
    <p:extLst>
      <p:ext uri="{BB962C8B-B14F-4D97-AF65-F5344CB8AC3E}">
        <p14:creationId xmlns:p14="http://schemas.microsoft.com/office/powerpoint/2010/main" val="4869732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2" end="2"/>
                                            </p:txEl>
                                          </p:spTgt>
                                        </p:tgtEl>
                                        <p:attrNameLst>
                                          <p:attrName>style.visibility</p:attrName>
                                        </p:attrNameLst>
                                      </p:cBhvr>
                                      <p:to>
                                        <p:strVal val="visible"/>
                                      </p:to>
                                    </p:set>
                                    <p:animEffect transition="in" filter="wipe(down)">
                                      <p:cBhvr>
                                        <p:cTn id="7" dur="500"/>
                                        <p:tgtEl>
                                          <p:spTgt spid="512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4" end="4"/>
                                            </p:txEl>
                                          </p:spTgt>
                                        </p:tgtEl>
                                        <p:attrNameLst>
                                          <p:attrName>style.visibility</p:attrName>
                                        </p:attrNameLst>
                                      </p:cBhvr>
                                      <p:to>
                                        <p:strVal val="visible"/>
                                      </p:to>
                                    </p:set>
                                    <p:animEffect transition="in" filter="wipe(down)">
                                      <p:cBhvr>
                                        <p:cTn id="12" dur="500"/>
                                        <p:tgtEl>
                                          <p:spTgt spid="512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5" end="5"/>
                                            </p:txEl>
                                          </p:spTgt>
                                        </p:tgtEl>
                                        <p:attrNameLst>
                                          <p:attrName>style.visibility</p:attrName>
                                        </p:attrNameLst>
                                      </p:cBhvr>
                                      <p:to>
                                        <p:strVal val="visible"/>
                                      </p:to>
                                    </p:set>
                                    <p:animEffect transition="in" filter="wipe(down)">
                                      <p:cBhvr>
                                        <p:cTn id="17" dur="500"/>
                                        <p:tgtEl>
                                          <p:spTgt spid="512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3">
                                            <p:txEl>
                                              <p:pRg st="7" end="7"/>
                                            </p:txEl>
                                          </p:spTgt>
                                        </p:tgtEl>
                                        <p:attrNameLst>
                                          <p:attrName>style.visibility</p:attrName>
                                        </p:attrNameLst>
                                      </p:cBhvr>
                                      <p:to>
                                        <p:strVal val="visible"/>
                                      </p:to>
                                    </p:set>
                                    <p:animEffect transition="in" filter="wipe(down)">
                                      <p:cBhvr>
                                        <p:cTn id="22" dur="500"/>
                                        <p:tgtEl>
                                          <p:spTgt spid="512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123">
                                            <p:txEl>
                                              <p:pRg st="9" end="9"/>
                                            </p:txEl>
                                          </p:spTgt>
                                        </p:tgtEl>
                                        <p:attrNameLst>
                                          <p:attrName>style.visibility</p:attrName>
                                        </p:attrNameLst>
                                      </p:cBhvr>
                                      <p:to>
                                        <p:strVal val="visible"/>
                                      </p:to>
                                    </p:set>
                                    <p:animEffect transition="in" filter="wipe(down)">
                                      <p:cBhvr>
                                        <p:cTn id="27" dur="500"/>
                                        <p:tgtEl>
                                          <p:spTgt spid="512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857305" y="1813474"/>
            <a:ext cx="6902454" cy="4032448"/>
          </a:xfrm>
        </p:spPr>
        <p:txBody>
          <a:bodyPr/>
          <a:lstStyle/>
          <a:p>
            <a:pPr marL="0" indent="0" algn="just" eaLnBrk="1" hangingPunct="1">
              <a:lnSpc>
                <a:spcPct val="90000"/>
              </a:lnSpc>
              <a:buClr>
                <a:srgbClr val="CC9900"/>
              </a:buClr>
              <a:buNone/>
              <a:defRPr/>
            </a:pPr>
            <a:endParaRPr lang="fr-FR" sz="2400" b="1" i="1" dirty="0" smtClean="0">
              <a:solidFill>
                <a:srgbClr val="000000"/>
              </a:solidFill>
              <a:latin typeface="+mj-lt"/>
            </a:endParaRPr>
          </a:p>
          <a:p>
            <a:pPr algn="just" eaLnBrk="1" hangingPunct="1">
              <a:lnSpc>
                <a:spcPct val="90000"/>
              </a:lnSpc>
              <a:buClr>
                <a:srgbClr val="CC9900"/>
              </a:buClr>
              <a:buFont typeface="Wingdings" pitchFamily="2" charset="2"/>
              <a:buChar char="ü"/>
              <a:defRPr/>
            </a:pPr>
            <a:r>
              <a:rPr lang="fr-FR" sz="2400" i="1" dirty="0" smtClean="0">
                <a:solidFill>
                  <a:srgbClr val="000000"/>
                </a:solidFill>
                <a:latin typeface="+mj-lt"/>
              </a:rPr>
              <a:t>Circulaire N°001 du CAB/PM du 21 Février 1997, relative au fonctionnement des Inspections Générales des départements ministériels ;</a:t>
            </a:r>
          </a:p>
          <a:p>
            <a:pPr marL="0" indent="0" algn="just" eaLnBrk="1" hangingPunct="1">
              <a:lnSpc>
                <a:spcPct val="90000"/>
              </a:lnSpc>
              <a:buClr>
                <a:srgbClr val="CC9900"/>
              </a:buClr>
              <a:buNone/>
              <a:defRPr/>
            </a:pPr>
            <a:endParaRPr lang="fr-FR" sz="800" i="1" dirty="0" smtClean="0">
              <a:solidFill>
                <a:srgbClr val="000000"/>
              </a:solidFill>
              <a:latin typeface="+mj-lt"/>
            </a:endParaRPr>
          </a:p>
          <a:p>
            <a:pPr algn="just" eaLnBrk="1" hangingPunct="1">
              <a:lnSpc>
                <a:spcPct val="90000"/>
              </a:lnSpc>
              <a:buClr>
                <a:srgbClr val="CC9900"/>
              </a:buClr>
              <a:buFont typeface="Wingdings" pitchFamily="2" charset="2"/>
              <a:buChar char="ü"/>
              <a:defRPr/>
            </a:pPr>
            <a:r>
              <a:rPr lang="fr-FR" sz="2400" i="1" dirty="0" smtClean="0">
                <a:solidFill>
                  <a:srgbClr val="000000"/>
                </a:solidFill>
                <a:latin typeface="+mj-lt"/>
              </a:rPr>
              <a:t> </a:t>
            </a:r>
            <a:r>
              <a:rPr lang="fr-FR" sz="2400" i="1" dirty="0">
                <a:solidFill>
                  <a:srgbClr val="000000"/>
                </a:solidFill>
                <a:latin typeface="Garamond"/>
              </a:rPr>
              <a:t>Circulaire N°007 du CAB/PM du 23  Août 2000, relative à la création et l’utilisation des sites internet </a:t>
            </a:r>
            <a:r>
              <a:rPr lang="fr-FR" sz="2400" i="1" dirty="0" smtClean="0">
                <a:solidFill>
                  <a:srgbClr val="000000"/>
                </a:solidFill>
                <a:latin typeface="Garamond"/>
              </a:rPr>
              <a:t>gouvernementaux.</a:t>
            </a:r>
          </a:p>
          <a:p>
            <a:pPr algn="just" eaLnBrk="1" hangingPunct="1">
              <a:lnSpc>
                <a:spcPct val="90000"/>
              </a:lnSpc>
              <a:buClr>
                <a:srgbClr val="CC9900"/>
              </a:buClr>
              <a:buFont typeface="Wingdings" pitchFamily="2" charset="2"/>
              <a:buChar char="ü"/>
              <a:defRPr/>
            </a:pPr>
            <a:endParaRPr lang="fr-FR" sz="800" i="1" dirty="0" smtClean="0">
              <a:solidFill>
                <a:srgbClr val="000000"/>
              </a:solidFill>
              <a:latin typeface="Garamond"/>
            </a:endParaRPr>
          </a:p>
          <a:p>
            <a:pPr algn="just" eaLnBrk="1" hangingPunct="1">
              <a:lnSpc>
                <a:spcPct val="90000"/>
              </a:lnSpc>
              <a:buClr>
                <a:srgbClr val="CC9900"/>
              </a:buClr>
              <a:buFont typeface="Wingdings" pitchFamily="2" charset="2"/>
              <a:buChar char="ü"/>
              <a:defRPr/>
            </a:pPr>
            <a:r>
              <a:rPr lang="fr-FR" sz="2400" i="1" dirty="0" smtClean="0">
                <a:solidFill>
                  <a:srgbClr val="000000"/>
                </a:solidFill>
                <a:latin typeface="Garamond"/>
              </a:rPr>
              <a:t>Circulaire N°008/PM du 12 Novembre 2010 relative à la prise en compte  par les Ministres, D.G et autres hauts responsables de l’impératif de qualité dans leurs missions.</a:t>
            </a:r>
          </a:p>
          <a:p>
            <a:pPr algn="just" eaLnBrk="1" hangingPunct="1">
              <a:lnSpc>
                <a:spcPct val="90000"/>
              </a:lnSpc>
              <a:buClr>
                <a:srgbClr val="CC9900"/>
              </a:buClr>
              <a:buFont typeface="Wingdings" pitchFamily="2" charset="2"/>
              <a:buChar char="ü"/>
              <a:defRPr/>
            </a:pPr>
            <a:endParaRPr lang="fr-FR" sz="2400" i="1" dirty="0" smtClean="0">
              <a:solidFill>
                <a:srgbClr val="000000"/>
              </a:solidFill>
              <a:latin typeface="Garamond"/>
            </a:endParaRPr>
          </a:p>
          <a:p>
            <a:pPr marL="0" lvl="0" indent="0" eaLnBrk="1" hangingPunct="1">
              <a:lnSpc>
                <a:spcPct val="90000"/>
              </a:lnSpc>
              <a:buClr>
                <a:srgbClr val="CC9900"/>
              </a:buClr>
              <a:buNone/>
              <a:defRPr/>
            </a:pPr>
            <a:endParaRPr lang="fr-FR" sz="3200" b="1" i="1" dirty="0" smtClean="0">
              <a:solidFill>
                <a:srgbClr val="000000"/>
              </a:solidFill>
              <a:latin typeface="Garamond"/>
            </a:endParaRPr>
          </a:p>
          <a:p>
            <a:pPr marL="0" indent="0" eaLnBrk="1" hangingPunct="1">
              <a:lnSpc>
                <a:spcPct val="90000"/>
              </a:lnSpc>
              <a:buClr>
                <a:srgbClr val="CC9900"/>
              </a:buClr>
              <a:buNone/>
              <a:defRPr/>
            </a:pPr>
            <a:endParaRPr lang="fr-FR" sz="2500" b="1" dirty="0">
              <a:solidFill>
                <a:srgbClr val="000000"/>
              </a:solidFill>
              <a:latin typeface="+mj-lt"/>
            </a:endParaRPr>
          </a:p>
          <a:p>
            <a:pPr>
              <a:defRPr/>
            </a:pPr>
            <a:endParaRPr lang="fr-CA" sz="2500" dirty="0"/>
          </a:p>
        </p:txBody>
      </p:sp>
      <p:sp>
        <p:nvSpPr>
          <p:cNvPr id="2" name="ZoneTexte 1"/>
          <p:cNvSpPr txBox="1"/>
          <p:nvPr/>
        </p:nvSpPr>
        <p:spPr>
          <a:xfrm>
            <a:off x="1083643" y="260648"/>
            <a:ext cx="6676116" cy="1581972"/>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err="1" smtClean="0">
                <a:solidFill>
                  <a:srgbClr val="3B812F"/>
                </a:solidFill>
                <a:latin typeface="Garamond"/>
              </a:rPr>
              <a:t>Circulaires</a:t>
            </a:r>
            <a:r>
              <a:rPr lang="en-CA" sz="4400" b="1" i="1" u="sng" kern="0" dirty="0" smtClean="0">
                <a:solidFill>
                  <a:srgbClr val="3B812F"/>
                </a:solidFill>
                <a:latin typeface="Garamond"/>
              </a:rPr>
              <a:t> du </a:t>
            </a:r>
          </a:p>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Chef du </a:t>
            </a:r>
            <a:r>
              <a:rPr lang="en-CA" sz="4400" b="1" i="1" u="sng" kern="0" dirty="0" err="1" smtClean="0">
                <a:solidFill>
                  <a:srgbClr val="3B812F"/>
                </a:solidFill>
                <a:latin typeface="Garamond"/>
              </a:rPr>
              <a:t>gouvernement</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dirty="0" smtClean="0"/>
              <a:t>SENAQ 2012 </a:t>
            </a:r>
            <a:endParaRPr lang="fr-FR" altLang="en-US" dirty="0"/>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16</a:t>
            </a:fld>
            <a:endParaRPr lang="fr-FR" altLang="en-US"/>
          </a:p>
        </p:txBody>
      </p:sp>
      <p:grpSp>
        <p:nvGrpSpPr>
          <p:cNvPr id="6" name="Groupe 22"/>
          <p:cNvGrpSpPr>
            <a:grpSpLocks/>
          </p:cNvGrpSpPr>
          <p:nvPr/>
        </p:nvGrpSpPr>
        <p:grpSpPr bwMode="auto">
          <a:xfrm>
            <a:off x="7278318" y="337259"/>
            <a:ext cx="1749425" cy="1428750"/>
            <a:chOff x="7215206" y="4572008"/>
            <a:chExt cx="1749851" cy="1428760"/>
          </a:xfrm>
        </p:grpSpPr>
        <p:pic>
          <p:nvPicPr>
            <p:cNvPr id="7" name="Image 23"/>
            <p:cNvPicPr>
              <a:picLocks noChangeAspect="1" noChangeArrowheads="1"/>
            </p:cNvPicPr>
            <p:nvPr/>
          </p:nvPicPr>
          <p:blipFill>
            <a:blip r:embed="rId2"/>
            <a:srcRect/>
            <a:stretch>
              <a:fillRect/>
            </a:stretch>
          </p:blipFill>
          <p:spPr bwMode="auto">
            <a:xfrm>
              <a:off x="7215206" y="4572008"/>
              <a:ext cx="1749851" cy="1426191"/>
            </a:xfrm>
            <a:prstGeom prst="rect">
              <a:avLst/>
            </a:prstGeom>
            <a:noFill/>
            <a:ln w="9525">
              <a:noFill/>
              <a:miter lim="800000"/>
              <a:headEnd/>
              <a:tailEnd/>
            </a:ln>
          </p:spPr>
        </p:pic>
        <p:sp>
          <p:nvSpPr>
            <p:cNvPr id="8" name="Rectangle 7"/>
            <p:cNvSpPr/>
            <p:nvPr/>
          </p:nvSpPr>
          <p:spPr>
            <a:xfrm>
              <a:off x="8358484" y="5857892"/>
              <a:ext cx="428729" cy="142876"/>
            </a:xfrm>
            <a:prstGeom prst="rect">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ysClr val="window" lastClr="FFFFFF"/>
                </a:solidFill>
                <a:effectLst/>
                <a:uLnTx/>
                <a:uFillTx/>
                <a:latin typeface="Calibri"/>
                <a:ea typeface="+mn-ea"/>
                <a:cs typeface="+mn-cs"/>
              </a:endParaRPr>
            </a:p>
          </p:txBody>
        </p:sp>
      </p:grpSp>
    </p:spTree>
    <p:extLst>
      <p:ext uri="{BB962C8B-B14F-4D97-AF65-F5344CB8AC3E}">
        <p14:creationId xmlns:p14="http://schemas.microsoft.com/office/powerpoint/2010/main" val="25870880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wipe(down)">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3" end="3"/>
                                            </p:txEl>
                                          </p:spTgt>
                                        </p:tgtEl>
                                        <p:attrNameLst>
                                          <p:attrName>style.visibility</p:attrName>
                                        </p:attrNameLst>
                                      </p:cBhvr>
                                      <p:to>
                                        <p:strVal val="visible"/>
                                      </p:to>
                                    </p:set>
                                    <p:animEffect transition="in" filter="wipe(down)">
                                      <p:cBhvr>
                                        <p:cTn id="12" dur="500"/>
                                        <p:tgtEl>
                                          <p:spTgt spid="512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5" end="5"/>
                                            </p:txEl>
                                          </p:spTgt>
                                        </p:tgtEl>
                                        <p:attrNameLst>
                                          <p:attrName>style.visibility</p:attrName>
                                        </p:attrNameLst>
                                      </p:cBhvr>
                                      <p:to>
                                        <p:strVal val="visible"/>
                                      </p:to>
                                    </p:set>
                                    <p:animEffect transition="in" filter="wipe(down)">
                                      <p:cBhvr>
                                        <p:cTn id="17" dur="500"/>
                                        <p:tgtEl>
                                          <p:spTgt spid="51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467544" y="2181816"/>
            <a:ext cx="7128792" cy="3024336"/>
          </a:xfrm>
        </p:spPr>
        <p:txBody>
          <a:bodyPr/>
          <a:lstStyle/>
          <a:p>
            <a:pPr algn="just" eaLnBrk="1" hangingPunct="1">
              <a:buClr>
                <a:srgbClr val="CC9900"/>
              </a:buClr>
              <a:buFont typeface="Arial" pitchFamily="34" charset="0"/>
              <a:buChar char="•"/>
              <a:defRPr/>
            </a:pPr>
            <a:r>
              <a:rPr lang="fr-FR" sz="2800" b="1" i="1" dirty="0" smtClean="0">
                <a:solidFill>
                  <a:srgbClr val="000000"/>
                </a:solidFill>
                <a:latin typeface="+mj-lt"/>
              </a:rPr>
              <a:t>Thème de l’enquête : </a:t>
            </a:r>
            <a:r>
              <a:rPr lang="fr-FR" sz="2000" b="1" i="1" dirty="0" smtClean="0">
                <a:solidFill>
                  <a:srgbClr val="000000"/>
                </a:solidFill>
                <a:latin typeface="+mj-lt"/>
              </a:rPr>
              <a:t>« Appréciation du niveau de satisfaction des usagers et administrations bénéficiaires des services du MINFOPRA »</a:t>
            </a:r>
            <a:endParaRPr lang="fr-FR" sz="3600" b="1" i="1" dirty="0" smtClean="0">
              <a:solidFill>
                <a:srgbClr val="000000"/>
              </a:solidFill>
              <a:latin typeface="+mj-lt"/>
            </a:endParaRPr>
          </a:p>
          <a:p>
            <a:pPr marL="0" indent="0" eaLnBrk="1" hangingPunct="1">
              <a:buClr>
                <a:srgbClr val="CC9900"/>
              </a:buClr>
              <a:buNone/>
              <a:defRPr/>
            </a:pPr>
            <a:endParaRPr lang="fr-FR" sz="800" b="1" i="1" dirty="0" smtClean="0">
              <a:solidFill>
                <a:srgbClr val="000000"/>
              </a:solidFill>
              <a:latin typeface="+mj-lt"/>
            </a:endParaRPr>
          </a:p>
          <a:p>
            <a:pPr lvl="0" eaLnBrk="1" hangingPunct="1">
              <a:buClr>
                <a:srgbClr val="CC9900"/>
              </a:buClr>
              <a:buFont typeface="Arial" pitchFamily="34" charset="0"/>
              <a:buChar char="•"/>
              <a:defRPr/>
            </a:pPr>
            <a:r>
              <a:rPr lang="fr-FR" sz="3600" b="1" i="1" dirty="0" smtClean="0">
                <a:solidFill>
                  <a:srgbClr val="000000"/>
                </a:solidFill>
                <a:latin typeface="Garamond"/>
                <a:hlinkClick r:id="rId2" action="ppaction://hlinkpres?slideindex=1&amp;slidetitle="/>
              </a:rPr>
              <a:t>Résultats </a:t>
            </a:r>
            <a:endParaRPr lang="fr-FR" sz="3600" b="1" i="1" dirty="0" smtClean="0">
              <a:solidFill>
                <a:srgbClr val="000000"/>
              </a:solidFill>
              <a:latin typeface="Garamond"/>
            </a:endParaRPr>
          </a:p>
          <a:p>
            <a:pPr marL="0" lvl="0" indent="0" eaLnBrk="1" hangingPunct="1">
              <a:buClr>
                <a:srgbClr val="CC9900"/>
              </a:buClr>
              <a:buNone/>
              <a:defRPr/>
            </a:pPr>
            <a:endParaRPr lang="fr-FR" sz="800" b="1" i="1" dirty="0" smtClean="0">
              <a:solidFill>
                <a:srgbClr val="000000"/>
              </a:solidFill>
              <a:latin typeface="Garamond"/>
            </a:endParaRPr>
          </a:p>
          <a:p>
            <a:pPr lvl="0" eaLnBrk="1" hangingPunct="1">
              <a:buClr>
                <a:srgbClr val="CC9900"/>
              </a:buClr>
              <a:buFont typeface="Arial" pitchFamily="34" charset="0"/>
              <a:buChar char="•"/>
              <a:defRPr/>
            </a:pPr>
            <a:r>
              <a:rPr lang="fr-FR" sz="3600" b="1" i="1" dirty="0" smtClean="0">
                <a:solidFill>
                  <a:srgbClr val="000000"/>
                </a:solidFill>
                <a:latin typeface="Garamond"/>
                <a:hlinkClick r:id="rId3" action="ppaction://hlinkpres?slideindex=1&amp;slidetitle="/>
              </a:rPr>
              <a:t>Principales recommandations</a:t>
            </a:r>
            <a:r>
              <a:rPr lang="fr-FR" sz="3600" b="1" i="1" dirty="0" smtClean="0">
                <a:solidFill>
                  <a:srgbClr val="000000"/>
                </a:solidFill>
                <a:latin typeface="Garamond"/>
              </a:rPr>
              <a:t> </a:t>
            </a:r>
            <a:endParaRPr lang="fr-FR" sz="3600" b="1" dirty="0">
              <a:solidFill>
                <a:srgbClr val="000000"/>
              </a:solidFill>
              <a:latin typeface="Garamond"/>
            </a:endParaRPr>
          </a:p>
          <a:p>
            <a:pPr eaLnBrk="1" hangingPunct="1">
              <a:lnSpc>
                <a:spcPct val="90000"/>
              </a:lnSpc>
              <a:buClr>
                <a:srgbClr val="CC9900"/>
              </a:buClr>
              <a:buFont typeface="Wingdings" pitchFamily="2" charset="2"/>
              <a:buChar char="ü"/>
              <a:defRPr/>
            </a:pPr>
            <a:endParaRPr lang="fr-FR" sz="2500" b="1" dirty="0">
              <a:solidFill>
                <a:srgbClr val="000000"/>
              </a:solidFill>
              <a:latin typeface="+mj-lt"/>
            </a:endParaRPr>
          </a:p>
          <a:p>
            <a:pPr>
              <a:defRPr/>
            </a:pPr>
            <a:endParaRPr lang="fr-CA" sz="2500" dirty="0"/>
          </a:p>
        </p:txBody>
      </p:sp>
      <p:sp>
        <p:nvSpPr>
          <p:cNvPr id="2" name="ZoneTexte 1"/>
          <p:cNvSpPr txBox="1"/>
          <p:nvPr/>
        </p:nvSpPr>
        <p:spPr>
          <a:xfrm>
            <a:off x="1083643" y="260648"/>
            <a:ext cx="6676116" cy="1446550"/>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err="1" smtClean="0">
                <a:solidFill>
                  <a:srgbClr val="3B812F"/>
                </a:solidFill>
                <a:latin typeface="Garamond"/>
              </a:rPr>
              <a:t>Résultats</a:t>
            </a:r>
            <a:r>
              <a:rPr lang="en-CA" sz="4400" b="1" i="1" u="sng" kern="0" dirty="0" smtClean="0">
                <a:solidFill>
                  <a:srgbClr val="3B812F"/>
                </a:solidFill>
                <a:latin typeface="Garamond"/>
              </a:rPr>
              <a:t> de </a:t>
            </a:r>
            <a:r>
              <a:rPr lang="en-CA" sz="4400" b="1" i="1" u="sng" kern="0" dirty="0" err="1" smtClean="0">
                <a:solidFill>
                  <a:srgbClr val="3B812F"/>
                </a:solidFill>
                <a:latin typeface="Garamond"/>
              </a:rPr>
              <a:t>l’enquête</a:t>
            </a:r>
            <a:r>
              <a:rPr lang="en-CA" sz="4400" b="1" i="1" u="sng" kern="0" dirty="0" smtClean="0">
                <a:solidFill>
                  <a:srgbClr val="3B812F"/>
                </a:solidFill>
                <a:latin typeface="Garamond"/>
              </a:rPr>
              <a:t> MINFOPRA</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17</a:t>
            </a:fld>
            <a:endParaRPr lang="fr-FR" altLang="en-US"/>
          </a:p>
        </p:txBody>
      </p:sp>
      <p:grpSp>
        <p:nvGrpSpPr>
          <p:cNvPr id="6" name="Groupe 29"/>
          <p:cNvGrpSpPr>
            <a:grpSpLocks/>
          </p:cNvGrpSpPr>
          <p:nvPr/>
        </p:nvGrpSpPr>
        <p:grpSpPr bwMode="auto">
          <a:xfrm>
            <a:off x="7901334" y="1406021"/>
            <a:ext cx="1142999" cy="4295800"/>
            <a:chOff x="3357554" y="4357695"/>
            <a:chExt cx="1143007" cy="1857387"/>
          </a:xfrm>
        </p:grpSpPr>
        <p:grpSp>
          <p:nvGrpSpPr>
            <p:cNvPr id="7" name="Groupe 43"/>
            <p:cNvGrpSpPr>
              <a:grpSpLocks/>
            </p:cNvGrpSpPr>
            <p:nvPr/>
          </p:nvGrpSpPr>
          <p:grpSpPr bwMode="auto">
            <a:xfrm>
              <a:off x="3357554" y="4357695"/>
              <a:ext cx="1125615" cy="1785950"/>
              <a:chOff x="3357554" y="4357694"/>
              <a:chExt cx="1125615" cy="1949705"/>
            </a:xfrm>
          </p:grpSpPr>
          <p:pic>
            <p:nvPicPr>
              <p:cNvPr id="10" name="Image 35"/>
              <p:cNvPicPr>
                <a:picLocks noChangeAspect="1" noChangeArrowheads="1"/>
              </p:cNvPicPr>
              <p:nvPr/>
            </p:nvPicPr>
            <p:blipFill>
              <a:blip r:embed="rId4"/>
              <a:srcRect/>
              <a:stretch>
                <a:fillRect/>
              </a:stretch>
            </p:blipFill>
            <p:spPr bwMode="auto">
              <a:xfrm>
                <a:off x="3357554" y="4357694"/>
                <a:ext cx="1125615" cy="1949705"/>
              </a:xfrm>
              <a:prstGeom prst="rect">
                <a:avLst/>
              </a:prstGeom>
              <a:noFill/>
              <a:ln w="9525">
                <a:noFill/>
                <a:miter lim="800000"/>
                <a:headEnd/>
                <a:tailEnd/>
              </a:ln>
            </p:spPr>
          </p:pic>
          <p:sp>
            <p:nvSpPr>
              <p:cNvPr id="11" name="Rectangle 10"/>
              <p:cNvSpPr/>
              <p:nvPr/>
            </p:nvSpPr>
            <p:spPr>
              <a:xfrm>
                <a:off x="3357554" y="4499806"/>
                <a:ext cx="928695" cy="285956"/>
              </a:xfrm>
              <a:prstGeom prst="rect">
                <a:avLst/>
              </a:prstGeom>
              <a:solidFill>
                <a:sysClr val="window" lastClr="FFFFFF"/>
              </a:solidFill>
              <a:ln w="25400" cap="flat" cmpd="sng" algn="ctr">
                <a:noFill/>
                <a:prstDash val="solid"/>
              </a:ln>
              <a:effectLst/>
            </p:spPr>
            <p:txBody>
              <a:bodyPr anchor="ctr"/>
              <a:lstStyle/>
              <a:p>
                <a:pPr algn="ctr">
                  <a:defRPr/>
                </a:pPr>
                <a:endParaRPr lang="fr-FR" kern="0">
                  <a:solidFill>
                    <a:sysClr val="window" lastClr="FFFFFF"/>
                  </a:solidFill>
                  <a:latin typeface="Calibri"/>
                </a:endParaRPr>
              </a:p>
            </p:txBody>
          </p:sp>
        </p:grpSp>
        <p:sp>
          <p:nvSpPr>
            <p:cNvPr id="8" name="Rectangle 7"/>
            <p:cNvSpPr/>
            <p:nvPr/>
          </p:nvSpPr>
          <p:spPr>
            <a:xfrm>
              <a:off x="3857620" y="5143512"/>
              <a:ext cx="357189" cy="214314"/>
            </a:xfrm>
            <a:prstGeom prst="rect">
              <a:avLst/>
            </a:prstGeom>
            <a:solidFill>
              <a:sysClr val="window" lastClr="FFFFFF"/>
            </a:solidFill>
            <a:ln w="25400" cap="flat" cmpd="sng" algn="ctr">
              <a:noFill/>
              <a:prstDash val="solid"/>
            </a:ln>
            <a:effectLst/>
          </p:spPr>
          <p:txBody>
            <a:bodyPr anchor="ctr"/>
            <a:lstStyle/>
            <a:p>
              <a:pPr algn="ctr">
                <a:defRPr/>
              </a:pPr>
              <a:endParaRPr lang="fr-FR" kern="0">
                <a:solidFill>
                  <a:sysClr val="window" lastClr="FFFFFF"/>
                </a:solidFill>
                <a:latin typeface="Calibri"/>
              </a:endParaRPr>
            </a:p>
          </p:txBody>
        </p:sp>
        <p:sp>
          <p:nvSpPr>
            <p:cNvPr id="9" name="Rectangle 8"/>
            <p:cNvSpPr/>
            <p:nvPr/>
          </p:nvSpPr>
          <p:spPr>
            <a:xfrm>
              <a:off x="4143372" y="6000768"/>
              <a:ext cx="357189" cy="214314"/>
            </a:xfrm>
            <a:prstGeom prst="rect">
              <a:avLst/>
            </a:prstGeom>
            <a:solidFill>
              <a:sysClr val="window" lastClr="FFFFFF"/>
            </a:solidFill>
            <a:ln w="25400" cap="flat" cmpd="sng" algn="ctr">
              <a:noFill/>
              <a:prstDash val="solid"/>
            </a:ln>
            <a:effectLst/>
          </p:spPr>
          <p:txBody>
            <a:bodyPr anchor="ctr"/>
            <a:lstStyle/>
            <a:p>
              <a:pPr algn="ctr">
                <a:defRPr/>
              </a:pPr>
              <a:endParaRPr lang="fr-FR" kern="0">
                <a:solidFill>
                  <a:sysClr val="window" lastClr="FFFFFF"/>
                </a:solidFill>
                <a:latin typeface="Calibri"/>
              </a:endParaRPr>
            </a:p>
          </p:txBody>
        </p:sp>
      </p:grpSp>
    </p:spTree>
    <p:extLst>
      <p:ext uri="{BB962C8B-B14F-4D97-AF65-F5344CB8AC3E}">
        <p14:creationId xmlns:p14="http://schemas.microsoft.com/office/powerpoint/2010/main" val="30535543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down)">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wipe(down)">
                                      <p:cBhvr>
                                        <p:cTn id="12" dur="500"/>
                                        <p:tgtEl>
                                          <p:spTgt spid="51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4" end="4"/>
                                            </p:txEl>
                                          </p:spTgt>
                                        </p:tgtEl>
                                        <p:attrNameLst>
                                          <p:attrName>style.visibility</p:attrName>
                                        </p:attrNameLst>
                                      </p:cBhvr>
                                      <p:to>
                                        <p:strVal val="visible"/>
                                      </p:to>
                                    </p:set>
                                    <p:animEffect transition="in" filter="wipe(down)">
                                      <p:cBhvr>
                                        <p:cTn id="17" dur="500"/>
                                        <p:tgtEl>
                                          <p:spTgt spid="51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799942" y="1988840"/>
            <a:ext cx="6724386" cy="3384376"/>
          </a:xfrm>
        </p:spPr>
        <p:txBody>
          <a:bodyPr/>
          <a:lstStyle/>
          <a:p>
            <a:pPr eaLnBrk="1" hangingPunct="1">
              <a:lnSpc>
                <a:spcPct val="90000"/>
              </a:lnSpc>
              <a:buClr>
                <a:srgbClr val="CC9900"/>
              </a:buClr>
              <a:buFontTx/>
              <a:buChar char="-"/>
              <a:defRPr/>
            </a:pPr>
            <a:endParaRPr lang="fr-FR" sz="800" b="1" i="1" dirty="0" smtClean="0">
              <a:solidFill>
                <a:srgbClr val="000000"/>
              </a:solidFill>
              <a:latin typeface="+mj-lt"/>
            </a:endParaRPr>
          </a:p>
          <a:p>
            <a:pPr algn="just">
              <a:buFont typeface="Wingdings" pitchFamily="2" charset="2"/>
              <a:buChar char="ü"/>
            </a:pPr>
            <a:r>
              <a:rPr lang="fr-FR" sz="2400" b="1" i="1" dirty="0" smtClean="0">
                <a:solidFill>
                  <a:srgbClr val="231F20"/>
                </a:solidFill>
                <a:latin typeface="+mj-lt"/>
              </a:rPr>
              <a:t>Complexité </a:t>
            </a:r>
            <a:r>
              <a:rPr lang="fr-FR" sz="2400" b="1" i="1" dirty="0">
                <a:solidFill>
                  <a:srgbClr val="231F20"/>
                </a:solidFill>
                <a:latin typeface="+mj-lt"/>
              </a:rPr>
              <a:t>et cloisonnement des </a:t>
            </a:r>
            <a:r>
              <a:rPr lang="fr-FR" sz="2400" b="1" i="1" dirty="0" smtClean="0">
                <a:solidFill>
                  <a:srgbClr val="231F20"/>
                </a:solidFill>
                <a:latin typeface="+mj-lt"/>
              </a:rPr>
              <a:t>structures ; </a:t>
            </a:r>
          </a:p>
          <a:p>
            <a:pPr algn="just">
              <a:buFont typeface="Wingdings" pitchFamily="2" charset="2"/>
              <a:buChar char="ü"/>
            </a:pPr>
            <a:r>
              <a:rPr lang="fr-FR" sz="2400" b="1" i="1" dirty="0" smtClean="0">
                <a:solidFill>
                  <a:srgbClr val="231F20"/>
                </a:solidFill>
                <a:latin typeface="+mj-lt"/>
              </a:rPr>
              <a:t>Enchevêtrement </a:t>
            </a:r>
            <a:r>
              <a:rPr lang="fr-FR" sz="2400" b="1" i="1" dirty="0">
                <a:solidFill>
                  <a:srgbClr val="231F20"/>
                </a:solidFill>
                <a:latin typeface="+mj-lt"/>
              </a:rPr>
              <a:t>des </a:t>
            </a:r>
            <a:r>
              <a:rPr lang="fr-FR" sz="2400" b="1" i="1" dirty="0" smtClean="0">
                <a:solidFill>
                  <a:srgbClr val="231F20"/>
                </a:solidFill>
                <a:latin typeface="+mj-lt"/>
              </a:rPr>
              <a:t>pouvoirs ;</a:t>
            </a:r>
            <a:endParaRPr lang="fr-FR" sz="2400" b="1" i="1" dirty="0">
              <a:solidFill>
                <a:srgbClr val="231F20"/>
              </a:solidFill>
              <a:latin typeface="+mj-lt"/>
            </a:endParaRPr>
          </a:p>
          <a:p>
            <a:pPr algn="just">
              <a:buFont typeface="Wingdings" pitchFamily="2" charset="2"/>
              <a:buChar char="ü"/>
            </a:pPr>
            <a:r>
              <a:rPr lang="fr-FR" sz="2400" b="1" i="1" dirty="0">
                <a:solidFill>
                  <a:srgbClr val="231F20"/>
                </a:solidFill>
                <a:latin typeface="+mj-lt"/>
              </a:rPr>
              <a:t>L</a:t>
            </a:r>
            <a:r>
              <a:rPr lang="fr-FR" sz="2400" b="1" i="1" dirty="0" smtClean="0">
                <a:solidFill>
                  <a:srgbClr val="231F20"/>
                </a:solidFill>
                <a:latin typeface="+mj-lt"/>
              </a:rPr>
              <a:t>ourdeur </a:t>
            </a:r>
            <a:r>
              <a:rPr lang="fr-FR" sz="2400" b="1" i="1" dirty="0">
                <a:solidFill>
                  <a:srgbClr val="231F20"/>
                </a:solidFill>
                <a:latin typeface="+mj-lt"/>
              </a:rPr>
              <a:t>hiérarchique, rigidités de toute </a:t>
            </a:r>
            <a:r>
              <a:rPr lang="fr-FR" sz="2400" b="1" i="1" dirty="0" smtClean="0">
                <a:solidFill>
                  <a:srgbClr val="231F20"/>
                </a:solidFill>
                <a:latin typeface="+mj-lt"/>
              </a:rPr>
              <a:t>sorte ;</a:t>
            </a:r>
          </a:p>
          <a:p>
            <a:pPr algn="just">
              <a:buFont typeface="Wingdings" pitchFamily="2" charset="2"/>
              <a:buChar char="ü"/>
            </a:pPr>
            <a:r>
              <a:rPr lang="fr-FR" sz="2400" b="1" i="1" dirty="0" smtClean="0">
                <a:solidFill>
                  <a:srgbClr val="231F20"/>
                </a:solidFill>
                <a:latin typeface="+mj-lt"/>
              </a:rPr>
              <a:t>Lenteur administrative ;</a:t>
            </a:r>
          </a:p>
          <a:p>
            <a:pPr algn="just">
              <a:buFont typeface="Wingdings" pitchFamily="2" charset="2"/>
              <a:buChar char="ü"/>
            </a:pPr>
            <a:r>
              <a:rPr lang="fr-FR" sz="2400" b="1" i="1" dirty="0" smtClean="0">
                <a:solidFill>
                  <a:srgbClr val="231F20"/>
                </a:solidFill>
                <a:latin typeface="+mj-lt"/>
              </a:rPr>
              <a:t>Absence de courtoisie à l’accueil ;</a:t>
            </a:r>
          </a:p>
          <a:p>
            <a:pPr algn="just">
              <a:buFont typeface="Wingdings" pitchFamily="2" charset="2"/>
              <a:buChar char="ü"/>
            </a:pPr>
            <a:r>
              <a:rPr lang="fr-FR" sz="2400" b="1" i="1" dirty="0" smtClean="0">
                <a:solidFill>
                  <a:srgbClr val="231F20"/>
                </a:solidFill>
                <a:latin typeface="+mj-lt"/>
              </a:rPr>
              <a:t>Manque de clarté </a:t>
            </a:r>
            <a:r>
              <a:rPr lang="fr-FR" sz="2400" b="1" i="1" dirty="0">
                <a:solidFill>
                  <a:srgbClr val="231F20"/>
                </a:solidFill>
                <a:latin typeface="+mj-lt"/>
              </a:rPr>
              <a:t>des </a:t>
            </a:r>
            <a:r>
              <a:rPr lang="fr-FR" sz="2400" b="1" i="1" dirty="0" smtClean="0">
                <a:solidFill>
                  <a:srgbClr val="231F20"/>
                </a:solidFill>
                <a:latin typeface="+mj-lt"/>
              </a:rPr>
              <a:t>responsabilités ;</a:t>
            </a:r>
          </a:p>
          <a:p>
            <a:pPr algn="just">
              <a:buFont typeface="Wingdings" pitchFamily="2" charset="2"/>
              <a:buChar char="ü"/>
            </a:pPr>
            <a:r>
              <a:rPr lang="fr-FR" sz="2400" b="1" i="1" dirty="0" smtClean="0">
                <a:solidFill>
                  <a:srgbClr val="231F20"/>
                </a:solidFill>
                <a:latin typeface="+mj-lt"/>
              </a:rPr>
              <a:t> Défaut </a:t>
            </a:r>
            <a:r>
              <a:rPr lang="fr-FR" sz="2400" b="1" i="1" dirty="0">
                <a:solidFill>
                  <a:srgbClr val="231F20"/>
                </a:solidFill>
                <a:latin typeface="+mj-lt"/>
              </a:rPr>
              <a:t>de culture managériale</a:t>
            </a:r>
            <a:r>
              <a:rPr lang="fr-FR" sz="2400" b="1" i="1" dirty="0" smtClean="0">
                <a:solidFill>
                  <a:srgbClr val="231F20"/>
                </a:solidFill>
                <a:latin typeface="+mj-lt"/>
              </a:rPr>
              <a:t>.</a:t>
            </a:r>
            <a:endParaRPr lang="fr-FR" sz="2400" b="1" i="1" dirty="0">
              <a:solidFill>
                <a:srgbClr val="000000"/>
              </a:solidFill>
              <a:latin typeface="+mj-lt"/>
            </a:endParaRPr>
          </a:p>
          <a:p>
            <a:pPr marL="0" indent="0" eaLnBrk="1" hangingPunct="1">
              <a:lnSpc>
                <a:spcPct val="90000"/>
              </a:lnSpc>
              <a:buClr>
                <a:srgbClr val="CC9900"/>
              </a:buClr>
              <a:buNone/>
              <a:defRPr/>
            </a:pPr>
            <a:endParaRPr lang="fr-FR" sz="2500" b="1" dirty="0">
              <a:solidFill>
                <a:srgbClr val="000000"/>
              </a:solidFill>
              <a:latin typeface="+mj-lt"/>
            </a:endParaRPr>
          </a:p>
          <a:p>
            <a:pPr>
              <a:defRPr/>
            </a:pPr>
            <a:endParaRPr lang="fr-CA" sz="2500" dirty="0"/>
          </a:p>
        </p:txBody>
      </p:sp>
      <p:sp>
        <p:nvSpPr>
          <p:cNvPr id="2" name="ZoneTexte 1"/>
          <p:cNvSpPr txBox="1"/>
          <p:nvPr/>
        </p:nvSpPr>
        <p:spPr>
          <a:xfrm>
            <a:off x="1083643" y="279239"/>
            <a:ext cx="6676116" cy="1446550"/>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La Non-</a:t>
            </a:r>
            <a:r>
              <a:rPr lang="en-CA" sz="4400" b="1" i="1" u="sng" kern="0" dirty="0" err="1" smtClean="0">
                <a:solidFill>
                  <a:srgbClr val="3B812F"/>
                </a:solidFill>
                <a:latin typeface="Garamond"/>
              </a:rPr>
              <a:t>Qualité</a:t>
            </a:r>
            <a:r>
              <a:rPr lang="en-CA" sz="4400" b="1" i="1" u="sng" kern="0" dirty="0" smtClean="0">
                <a:solidFill>
                  <a:srgbClr val="3B812F"/>
                </a:solidFill>
                <a:latin typeface="Garamond"/>
              </a:rPr>
              <a:t> </a:t>
            </a:r>
            <a:r>
              <a:rPr lang="en-CA" sz="4400" b="1" i="1" u="sng" kern="0" dirty="0" err="1" smtClean="0">
                <a:solidFill>
                  <a:srgbClr val="3B812F"/>
                </a:solidFill>
                <a:latin typeface="Garamond"/>
              </a:rPr>
              <a:t>dans</a:t>
            </a:r>
            <a:r>
              <a:rPr lang="en-CA" sz="4400" b="1" i="1" u="sng" kern="0" dirty="0" smtClean="0">
                <a:solidFill>
                  <a:srgbClr val="3B812F"/>
                </a:solidFill>
                <a:latin typeface="Garamond"/>
              </a:rPr>
              <a:t> le </a:t>
            </a:r>
            <a:r>
              <a:rPr lang="en-CA" sz="4400" b="1" i="1" u="sng" kern="0" dirty="0" err="1" smtClean="0">
                <a:solidFill>
                  <a:srgbClr val="3B812F"/>
                </a:solidFill>
                <a:latin typeface="Garamond"/>
              </a:rPr>
              <a:t>Secteur</a:t>
            </a:r>
            <a:r>
              <a:rPr lang="en-CA" sz="4400" b="1" i="1" u="sng" kern="0" dirty="0" smtClean="0">
                <a:solidFill>
                  <a:srgbClr val="3B812F"/>
                </a:solidFill>
                <a:latin typeface="Garamond"/>
              </a:rPr>
              <a:t> Public</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18</a:t>
            </a:fld>
            <a:endParaRPr lang="fr-FR" altLang="en-US"/>
          </a:p>
        </p:txBody>
      </p:sp>
      <p:pic>
        <p:nvPicPr>
          <p:cNvPr id="12" name="Image 8"/>
          <p:cNvPicPr>
            <a:picLocks noChangeAspect="1" noChangeArrowheads="1"/>
          </p:cNvPicPr>
          <p:nvPr/>
        </p:nvPicPr>
        <p:blipFill>
          <a:blip r:embed="rId2"/>
          <a:srcRect/>
          <a:stretch>
            <a:fillRect/>
          </a:stretch>
        </p:blipFill>
        <p:spPr bwMode="auto">
          <a:xfrm>
            <a:off x="7524328" y="2348880"/>
            <a:ext cx="1224136" cy="2376264"/>
          </a:xfrm>
          <a:prstGeom prst="rect">
            <a:avLst/>
          </a:prstGeom>
          <a:noFill/>
          <a:ln w="9525">
            <a:noFill/>
            <a:miter lim="800000"/>
            <a:headEnd/>
            <a:tailEnd/>
          </a:ln>
        </p:spPr>
      </p:pic>
    </p:spTree>
    <p:extLst>
      <p:ext uri="{BB962C8B-B14F-4D97-AF65-F5344CB8AC3E}">
        <p14:creationId xmlns:p14="http://schemas.microsoft.com/office/powerpoint/2010/main" val="327799081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wipe(down)">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wipe(down)">
                                      <p:cBhvr>
                                        <p:cTn id="12" dur="500"/>
                                        <p:tgtEl>
                                          <p:spTgt spid="51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3" end="3"/>
                                            </p:txEl>
                                          </p:spTgt>
                                        </p:tgtEl>
                                        <p:attrNameLst>
                                          <p:attrName>style.visibility</p:attrName>
                                        </p:attrNameLst>
                                      </p:cBhvr>
                                      <p:to>
                                        <p:strVal val="visible"/>
                                      </p:to>
                                    </p:set>
                                    <p:animEffect transition="in" filter="wipe(down)">
                                      <p:cBhvr>
                                        <p:cTn id="17" dur="500"/>
                                        <p:tgtEl>
                                          <p:spTgt spid="51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3">
                                            <p:txEl>
                                              <p:pRg st="4" end="4"/>
                                            </p:txEl>
                                          </p:spTgt>
                                        </p:tgtEl>
                                        <p:attrNameLst>
                                          <p:attrName>style.visibility</p:attrName>
                                        </p:attrNameLst>
                                      </p:cBhvr>
                                      <p:to>
                                        <p:strVal val="visible"/>
                                      </p:to>
                                    </p:set>
                                    <p:animEffect transition="in" filter="wipe(down)">
                                      <p:cBhvr>
                                        <p:cTn id="22" dur="500"/>
                                        <p:tgtEl>
                                          <p:spTgt spid="512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123">
                                            <p:txEl>
                                              <p:pRg st="5" end="5"/>
                                            </p:txEl>
                                          </p:spTgt>
                                        </p:tgtEl>
                                        <p:attrNameLst>
                                          <p:attrName>style.visibility</p:attrName>
                                        </p:attrNameLst>
                                      </p:cBhvr>
                                      <p:to>
                                        <p:strVal val="visible"/>
                                      </p:to>
                                    </p:set>
                                    <p:animEffect transition="in" filter="wipe(down)">
                                      <p:cBhvr>
                                        <p:cTn id="27" dur="500"/>
                                        <p:tgtEl>
                                          <p:spTgt spid="512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123">
                                            <p:txEl>
                                              <p:pRg st="6" end="6"/>
                                            </p:txEl>
                                          </p:spTgt>
                                        </p:tgtEl>
                                        <p:attrNameLst>
                                          <p:attrName>style.visibility</p:attrName>
                                        </p:attrNameLst>
                                      </p:cBhvr>
                                      <p:to>
                                        <p:strVal val="visible"/>
                                      </p:to>
                                    </p:set>
                                    <p:animEffect transition="in" filter="wipe(down)">
                                      <p:cBhvr>
                                        <p:cTn id="32" dur="500"/>
                                        <p:tgtEl>
                                          <p:spTgt spid="512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123">
                                            <p:txEl>
                                              <p:pRg st="7" end="7"/>
                                            </p:txEl>
                                          </p:spTgt>
                                        </p:tgtEl>
                                        <p:attrNameLst>
                                          <p:attrName>style.visibility</p:attrName>
                                        </p:attrNameLst>
                                      </p:cBhvr>
                                      <p:to>
                                        <p:strVal val="visible"/>
                                      </p:to>
                                    </p:set>
                                    <p:animEffect transition="in" filter="wipe(down)">
                                      <p:cBhvr>
                                        <p:cTn id="37" dur="500"/>
                                        <p:tgtEl>
                                          <p:spTgt spid="51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822201" y="1844824"/>
            <a:ext cx="7230646" cy="4176464"/>
          </a:xfrm>
        </p:spPr>
        <p:txBody>
          <a:bodyPr/>
          <a:lstStyle/>
          <a:p>
            <a:pPr eaLnBrk="1" hangingPunct="1">
              <a:buClr>
                <a:srgbClr val="CC9900"/>
              </a:buClr>
              <a:buFont typeface="Wingdings" pitchFamily="2" charset="2"/>
              <a:buChar char="ü"/>
              <a:defRPr/>
            </a:pPr>
            <a:r>
              <a:rPr lang="fr-FR" sz="2600" b="1" i="1" dirty="0" smtClean="0">
                <a:latin typeface="+mj-lt"/>
              </a:rPr>
              <a:t>Équité </a:t>
            </a:r>
          </a:p>
          <a:p>
            <a:pPr eaLnBrk="1" hangingPunct="1">
              <a:buClr>
                <a:srgbClr val="CC9900"/>
              </a:buClr>
              <a:buFont typeface="Wingdings" pitchFamily="2" charset="2"/>
              <a:buChar char="ü"/>
              <a:defRPr/>
            </a:pPr>
            <a:r>
              <a:rPr lang="fr-FR" sz="2600" b="1" i="1" dirty="0" smtClean="0">
                <a:latin typeface="+mj-lt"/>
              </a:rPr>
              <a:t>Satisfaction des usagers</a:t>
            </a:r>
          </a:p>
          <a:p>
            <a:pPr eaLnBrk="1" hangingPunct="1">
              <a:buClr>
                <a:srgbClr val="CC9900"/>
              </a:buClr>
              <a:buFont typeface="Wingdings" pitchFamily="2" charset="2"/>
              <a:buChar char="ü"/>
              <a:defRPr/>
            </a:pPr>
            <a:r>
              <a:rPr lang="fr-FR" sz="2600" b="1" i="1" dirty="0" smtClean="0">
                <a:latin typeface="+mj-lt"/>
              </a:rPr>
              <a:t>Accroissement </a:t>
            </a:r>
            <a:r>
              <a:rPr lang="fr-FR" sz="2600" b="1" i="1" dirty="0" smtClean="0">
                <a:latin typeface="+mj-lt"/>
              </a:rPr>
              <a:t>de la confiance des citoyens vis-à-vis des Pouvoirs Publics </a:t>
            </a:r>
          </a:p>
          <a:p>
            <a:pPr eaLnBrk="1" hangingPunct="1">
              <a:buClr>
                <a:srgbClr val="CC9900"/>
              </a:buClr>
              <a:buFont typeface="Wingdings" pitchFamily="2" charset="2"/>
              <a:buChar char="ü"/>
              <a:defRPr/>
            </a:pPr>
            <a:r>
              <a:rPr lang="fr-FR" sz="2600" b="1" i="1" dirty="0" smtClean="0">
                <a:latin typeface="+mj-lt"/>
              </a:rPr>
              <a:t>Accroissement de la participation des citoyens usagers au développement</a:t>
            </a:r>
          </a:p>
          <a:p>
            <a:pPr eaLnBrk="1" hangingPunct="1">
              <a:buClr>
                <a:srgbClr val="CC9900"/>
              </a:buClr>
              <a:buFont typeface="Wingdings" pitchFamily="2" charset="2"/>
              <a:buChar char="ü"/>
              <a:defRPr/>
            </a:pPr>
            <a:r>
              <a:rPr lang="fr-FR" sz="2600" b="1" i="1" dirty="0" smtClean="0">
                <a:latin typeface="+mj-lt"/>
              </a:rPr>
              <a:t>Légitimité des institutions publiques</a:t>
            </a:r>
          </a:p>
          <a:p>
            <a:pPr lvl="0" eaLnBrk="1" hangingPunct="1">
              <a:buClr>
                <a:srgbClr val="CC9900"/>
              </a:buClr>
              <a:buFont typeface="Wingdings" pitchFamily="2" charset="2"/>
              <a:buChar char="ü"/>
              <a:defRPr/>
            </a:pPr>
            <a:r>
              <a:rPr lang="fr-FR" sz="2600" b="1" i="1" dirty="0" smtClean="0">
                <a:latin typeface="Garamond"/>
              </a:rPr>
              <a:t>Attractivité des IDE</a:t>
            </a:r>
          </a:p>
          <a:p>
            <a:pPr lvl="0" eaLnBrk="1" hangingPunct="1">
              <a:buClr>
                <a:srgbClr val="CC9900"/>
              </a:buClr>
              <a:buFont typeface="Wingdings" pitchFamily="2" charset="2"/>
              <a:buChar char="ü"/>
              <a:defRPr/>
            </a:pPr>
            <a:r>
              <a:rPr lang="fr-FR" sz="2600" b="1" i="1" dirty="0" smtClean="0">
                <a:latin typeface="Garamond"/>
              </a:rPr>
              <a:t>Paix et stabilité socio-politique</a:t>
            </a:r>
            <a:r>
              <a:rPr lang="fr-FR" sz="2600" b="1" i="1" dirty="0" smtClean="0">
                <a:latin typeface="Garamond"/>
              </a:rPr>
              <a:t> </a:t>
            </a:r>
            <a:endParaRPr lang="fr-FR" sz="2600" b="1" i="1" dirty="0" smtClean="0">
              <a:latin typeface="Garamond"/>
            </a:endParaRPr>
          </a:p>
          <a:p>
            <a:pPr marL="0" lvl="0" indent="0" eaLnBrk="1" hangingPunct="1">
              <a:buClr>
                <a:srgbClr val="CC9900"/>
              </a:buClr>
              <a:buNone/>
              <a:defRPr/>
            </a:pPr>
            <a:endParaRPr lang="fr-FR" sz="3600" b="1" dirty="0">
              <a:solidFill>
                <a:srgbClr val="000000"/>
              </a:solidFill>
              <a:latin typeface="Garamond"/>
            </a:endParaRPr>
          </a:p>
          <a:p>
            <a:pPr eaLnBrk="1" hangingPunct="1">
              <a:lnSpc>
                <a:spcPct val="90000"/>
              </a:lnSpc>
              <a:buClr>
                <a:srgbClr val="CC9900"/>
              </a:buClr>
              <a:buFont typeface="Wingdings" pitchFamily="2" charset="2"/>
              <a:buChar char="ü"/>
              <a:defRPr/>
            </a:pPr>
            <a:endParaRPr lang="fr-FR" sz="2500" b="1" dirty="0">
              <a:solidFill>
                <a:srgbClr val="000000"/>
              </a:solidFill>
              <a:latin typeface="+mj-lt"/>
            </a:endParaRPr>
          </a:p>
          <a:p>
            <a:pPr>
              <a:defRPr/>
            </a:pPr>
            <a:endParaRPr lang="fr-CA" sz="2500" dirty="0"/>
          </a:p>
        </p:txBody>
      </p:sp>
      <p:sp>
        <p:nvSpPr>
          <p:cNvPr id="2" name="ZoneTexte 1"/>
          <p:cNvSpPr txBox="1"/>
          <p:nvPr/>
        </p:nvSpPr>
        <p:spPr>
          <a:xfrm>
            <a:off x="395536" y="291567"/>
            <a:ext cx="8352928" cy="64633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3600" b="1" i="1" u="sng" kern="0" dirty="0" smtClean="0">
                <a:solidFill>
                  <a:srgbClr val="3B812F"/>
                </a:solidFill>
                <a:latin typeface="Garamond"/>
              </a:rPr>
              <a:t>Service Public  de </a:t>
            </a:r>
            <a:r>
              <a:rPr lang="en-CA" sz="3600" b="1" i="1" u="sng" kern="0" dirty="0" err="1" smtClean="0">
                <a:solidFill>
                  <a:srgbClr val="3B812F"/>
                </a:solidFill>
                <a:latin typeface="Garamond"/>
              </a:rPr>
              <a:t>qualité</a:t>
            </a:r>
            <a:r>
              <a:rPr lang="en-CA" sz="3600" b="1" i="1" u="sng" kern="0" dirty="0" smtClean="0">
                <a:solidFill>
                  <a:srgbClr val="3B812F"/>
                </a:solidFill>
                <a:latin typeface="Garamond"/>
              </a:rPr>
              <a:t> : </a:t>
            </a:r>
            <a:r>
              <a:rPr lang="en-CA" sz="3600" b="1" i="1" u="sng" kern="0" dirty="0" err="1" smtClean="0">
                <a:solidFill>
                  <a:srgbClr val="3B812F"/>
                </a:solidFill>
                <a:latin typeface="Garamond"/>
              </a:rPr>
              <a:t>quels</a:t>
            </a:r>
            <a:r>
              <a:rPr lang="en-CA" sz="3600" b="1" i="1" u="sng" kern="0" dirty="0" smtClean="0">
                <a:solidFill>
                  <a:srgbClr val="3B812F"/>
                </a:solidFill>
                <a:latin typeface="Garamond"/>
              </a:rPr>
              <a:t> </a:t>
            </a:r>
            <a:r>
              <a:rPr lang="en-CA" sz="3600" b="1" i="1" u="sng" kern="0" dirty="0" err="1" smtClean="0">
                <a:solidFill>
                  <a:srgbClr val="3B812F"/>
                </a:solidFill>
                <a:latin typeface="Garamond"/>
              </a:rPr>
              <a:t>enjeux</a:t>
            </a:r>
            <a:r>
              <a:rPr lang="en-CA" sz="3600" b="1" i="1" u="sng" kern="0" dirty="0" smtClean="0">
                <a:solidFill>
                  <a:srgbClr val="3B812F"/>
                </a:solidFill>
                <a:latin typeface="Garamond"/>
              </a:rPr>
              <a:t> ?</a:t>
            </a:r>
            <a:endParaRPr lang="en-CA" sz="36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19</a:t>
            </a:fld>
            <a:endParaRPr lang="fr-FR" altLang="en-US"/>
          </a:p>
        </p:txBody>
      </p:sp>
      <p:pic>
        <p:nvPicPr>
          <p:cNvPr id="6" name="Image 20"/>
          <p:cNvPicPr>
            <a:picLocks noChangeAspect="1" noChangeArrowheads="1"/>
          </p:cNvPicPr>
          <p:nvPr/>
        </p:nvPicPr>
        <p:blipFill>
          <a:blip r:embed="rId2"/>
          <a:srcRect/>
          <a:stretch>
            <a:fillRect/>
          </a:stretch>
        </p:blipFill>
        <p:spPr bwMode="auto">
          <a:xfrm>
            <a:off x="6588224" y="937898"/>
            <a:ext cx="1451789" cy="2059054"/>
          </a:xfrm>
          <a:prstGeom prst="rect">
            <a:avLst/>
          </a:prstGeom>
          <a:noFill/>
          <a:ln w="9525">
            <a:noFill/>
            <a:miter lim="800000"/>
            <a:headEnd/>
            <a:tailEnd/>
          </a:ln>
        </p:spPr>
      </p:pic>
    </p:spTree>
    <p:extLst>
      <p:ext uri="{BB962C8B-B14F-4D97-AF65-F5344CB8AC3E}">
        <p14:creationId xmlns:p14="http://schemas.microsoft.com/office/powerpoint/2010/main" val="18010676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down)">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wipe(down)">
                                      <p:cBhvr>
                                        <p:cTn id="12" dur="5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wipe(down)">
                                      <p:cBhvr>
                                        <p:cTn id="17" dur="5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wipe(down)">
                                      <p:cBhvr>
                                        <p:cTn id="22" dur="500"/>
                                        <p:tgtEl>
                                          <p:spTgt spid="51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wipe(down)">
                                      <p:cBhvr>
                                        <p:cTn id="27" dur="5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wipe(down)">
                                      <p:cBhvr>
                                        <p:cTn id="32" dur="5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wipe(down)">
                                      <p:cBhvr>
                                        <p:cTn id="37" dur="500"/>
                                        <p:tgtEl>
                                          <p:spTgt spid="51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921694" y="1302647"/>
            <a:ext cx="6408141" cy="4555914"/>
          </a:xfrm>
        </p:spPr>
        <p:txBody>
          <a:bodyPr/>
          <a:lstStyle/>
          <a:p>
            <a:pPr eaLnBrk="1" hangingPunct="1">
              <a:buClr>
                <a:srgbClr val="CC9900"/>
              </a:buClr>
              <a:buFont typeface="Arial" pitchFamily="34" charset="0"/>
              <a:buChar char="•"/>
              <a:defRPr/>
            </a:pPr>
            <a:r>
              <a:rPr lang="fr-FR" sz="2800" b="1" dirty="0" smtClean="0">
                <a:solidFill>
                  <a:srgbClr val="000000"/>
                </a:solidFill>
                <a:latin typeface="+mj-lt"/>
              </a:rPr>
              <a:t>Résumé</a:t>
            </a:r>
          </a:p>
          <a:p>
            <a:pPr eaLnBrk="1" hangingPunct="1">
              <a:buClr>
                <a:srgbClr val="CC9900"/>
              </a:buClr>
              <a:buFont typeface="Arial" pitchFamily="34" charset="0"/>
              <a:buChar char="•"/>
              <a:defRPr/>
            </a:pPr>
            <a:r>
              <a:rPr lang="fr-FR" sz="2800" b="1" dirty="0" smtClean="0">
                <a:solidFill>
                  <a:srgbClr val="000000"/>
                </a:solidFill>
                <a:latin typeface="+mj-lt"/>
              </a:rPr>
              <a:t>But </a:t>
            </a:r>
          </a:p>
          <a:p>
            <a:pPr eaLnBrk="1" hangingPunct="1">
              <a:buClr>
                <a:srgbClr val="CC9900"/>
              </a:buClr>
              <a:buFont typeface="Arial" pitchFamily="34" charset="0"/>
              <a:buChar char="•"/>
              <a:defRPr/>
            </a:pPr>
            <a:r>
              <a:rPr lang="fr-FR" sz="2800" b="1" dirty="0" smtClean="0">
                <a:solidFill>
                  <a:srgbClr val="000000"/>
                </a:solidFill>
                <a:latin typeface="+mj-lt"/>
              </a:rPr>
              <a:t>Objectifs  spécifiques</a:t>
            </a:r>
          </a:p>
          <a:p>
            <a:pPr eaLnBrk="1" hangingPunct="1">
              <a:buClr>
                <a:srgbClr val="CC9900"/>
              </a:buClr>
              <a:buFont typeface="Arial" pitchFamily="34" charset="0"/>
              <a:buChar char="•"/>
              <a:defRPr/>
            </a:pPr>
            <a:r>
              <a:rPr lang="fr-FR" sz="2800" b="1" dirty="0" smtClean="0">
                <a:solidFill>
                  <a:srgbClr val="000000"/>
                </a:solidFill>
                <a:latin typeface="+mj-lt"/>
              </a:rPr>
              <a:t>Problématique  </a:t>
            </a:r>
            <a:endParaRPr lang="fr-FR" sz="2800" b="1" dirty="0">
              <a:solidFill>
                <a:srgbClr val="000000"/>
              </a:solidFill>
              <a:latin typeface="+mj-lt"/>
            </a:endParaRPr>
          </a:p>
          <a:p>
            <a:pPr eaLnBrk="1" hangingPunct="1">
              <a:buClr>
                <a:srgbClr val="CC9900"/>
              </a:buClr>
              <a:buFont typeface="Arial" pitchFamily="34" charset="0"/>
              <a:buChar char="•"/>
              <a:defRPr/>
            </a:pPr>
            <a:r>
              <a:rPr lang="fr-FR" sz="2800" b="1" dirty="0" smtClean="0">
                <a:solidFill>
                  <a:srgbClr val="000000"/>
                </a:solidFill>
                <a:latin typeface="+mj-lt"/>
              </a:rPr>
              <a:t>Cadre conceptuel et théorique</a:t>
            </a:r>
            <a:endParaRPr lang="fr-FR" sz="2800" b="1" dirty="0">
              <a:solidFill>
                <a:srgbClr val="000000"/>
              </a:solidFill>
              <a:latin typeface="+mj-lt"/>
            </a:endParaRPr>
          </a:p>
          <a:p>
            <a:pPr eaLnBrk="1" hangingPunct="1">
              <a:buClr>
                <a:srgbClr val="CC9900"/>
              </a:buClr>
              <a:buFont typeface="Arial" pitchFamily="34" charset="0"/>
              <a:buChar char="•"/>
              <a:defRPr/>
            </a:pPr>
            <a:r>
              <a:rPr lang="fr-FR" sz="2800" b="1" dirty="0" smtClean="0">
                <a:solidFill>
                  <a:srgbClr val="000000"/>
                </a:solidFill>
                <a:latin typeface="+mj-lt"/>
              </a:rPr>
              <a:t>Méthodologie  </a:t>
            </a:r>
          </a:p>
          <a:p>
            <a:pPr eaLnBrk="1" hangingPunct="1">
              <a:buClr>
                <a:srgbClr val="CC9900"/>
              </a:buClr>
              <a:buFont typeface="Arial" pitchFamily="34" charset="0"/>
              <a:buChar char="•"/>
              <a:defRPr/>
            </a:pPr>
            <a:r>
              <a:rPr lang="fr-FR" sz="2800" b="1" dirty="0" smtClean="0">
                <a:solidFill>
                  <a:srgbClr val="000000"/>
                </a:solidFill>
                <a:latin typeface="+mj-lt"/>
              </a:rPr>
              <a:t>Cadre opératoire </a:t>
            </a:r>
          </a:p>
          <a:p>
            <a:pPr eaLnBrk="1" hangingPunct="1">
              <a:buClr>
                <a:srgbClr val="CC9900"/>
              </a:buClr>
              <a:buFont typeface="Arial" pitchFamily="34" charset="0"/>
              <a:buChar char="•"/>
              <a:defRPr/>
            </a:pPr>
            <a:r>
              <a:rPr lang="fr-FR" sz="2800" b="1" dirty="0" smtClean="0">
                <a:solidFill>
                  <a:srgbClr val="000000"/>
                </a:solidFill>
                <a:latin typeface="+mj-lt"/>
              </a:rPr>
              <a:t>Résultats </a:t>
            </a:r>
          </a:p>
          <a:p>
            <a:pPr eaLnBrk="1" hangingPunct="1">
              <a:buClr>
                <a:srgbClr val="CC9900"/>
              </a:buClr>
              <a:buFont typeface="Arial" pitchFamily="34" charset="0"/>
              <a:buChar char="•"/>
              <a:defRPr/>
            </a:pPr>
            <a:r>
              <a:rPr lang="fr-FR" sz="2800" b="1" dirty="0" smtClean="0">
                <a:solidFill>
                  <a:srgbClr val="000000"/>
                </a:solidFill>
                <a:latin typeface="+mj-lt"/>
              </a:rPr>
              <a:t>Recommandations</a:t>
            </a:r>
            <a:endParaRPr lang="fr-FR" sz="2800" b="1" dirty="0">
              <a:solidFill>
                <a:srgbClr val="000000"/>
              </a:solidFill>
              <a:latin typeface="+mj-lt"/>
            </a:endParaRPr>
          </a:p>
        </p:txBody>
      </p:sp>
      <p:sp>
        <p:nvSpPr>
          <p:cNvPr id="2" name="ZoneTexte 1"/>
          <p:cNvSpPr txBox="1"/>
          <p:nvPr/>
        </p:nvSpPr>
        <p:spPr>
          <a:xfrm>
            <a:off x="611560" y="249009"/>
            <a:ext cx="7861274"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Plan de </a:t>
            </a:r>
            <a:r>
              <a:rPr lang="en-CA" sz="4400" b="1" i="1" u="sng" kern="0" dirty="0" smtClean="0">
                <a:solidFill>
                  <a:srgbClr val="3B812F"/>
                </a:solidFill>
                <a:latin typeface="Garamond"/>
              </a:rPr>
              <a:t>la communication</a:t>
            </a:r>
            <a:r>
              <a:rPr lang="en-CA" sz="4400" b="1" i="1" u="sng" kern="0" dirty="0" smtClean="0">
                <a:solidFill>
                  <a:srgbClr val="3B812F"/>
                </a:solidFill>
                <a:latin typeface="Garamond"/>
              </a:rPr>
              <a:t> </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dirty="0" smtClean="0"/>
              <a:t>SENAQ 2012 </a:t>
            </a:r>
            <a:endParaRPr lang="fr-FR" altLang="en-US" dirty="0"/>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2</a:t>
            </a:fld>
            <a:endParaRPr lang="fr-FR" altLang="en-US"/>
          </a:p>
        </p:txBody>
      </p:sp>
      <p:grpSp>
        <p:nvGrpSpPr>
          <p:cNvPr id="6" name="Groupe 29"/>
          <p:cNvGrpSpPr>
            <a:grpSpLocks/>
          </p:cNvGrpSpPr>
          <p:nvPr/>
        </p:nvGrpSpPr>
        <p:grpSpPr bwMode="auto">
          <a:xfrm>
            <a:off x="7055517" y="1124744"/>
            <a:ext cx="1142999" cy="4295800"/>
            <a:chOff x="3357554" y="4357695"/>
            <a:chExt cx="1143007" cy="1857387"/>
          </a:xfrm>
        </p:grpSpPr>
        <p:grpSp>
          <p:nvGrpSpPr>
            <p:cNvPr id="7" name="Groupe 43"/>
            <p:cNvGrpSpPr>
              <a:grpSpLocks/>
            </p:cNvGrpSpPr>
            <p:nvPr/>
          </p:nvGrpSpPr>
          <p:grpSpPr bwMode="auto">
            <a:xfrm>
              <a:off x="3357554" y="4357695"/>
              <a:ext cx="1125615" cy="1785950"/>
              <a:chOff x="3357554" y="4357694"/>
              <a:chExt cx="1125615" cy="1949705"/>
            </a:xfrm>
          </p:grpSpPr>
          <p:pic>
            <p:nvPicPr>
              <p:cNvPr id="12" name="Image 35"/>
              <p:cNvPicPr>
                <a:picLocks noChangeAspect="1" noChangeArrowheads="1"/>
              </p:cNvPicPr>
              <p:nvPr/>
            </p:nvPicPr>
            <p:blipFill>
              <a:blip r:embed="rId2"/>
              <a:srcRect/>
              <a:stretch>
                <a:fillRect/>
              </a:stretch>
            </p:blipFill>
            <p:spPr bwMode="auto">
              <a:xfrm>
                <a:off x="3357554" y="4357694"/>
                <a:ext cx="1125615" cy="1949705"/>
              </a:xfrm>
              <a:prstGeom prst="rect">
                <a:avLst/>
              </a:prstGeom>
              <a:noFill/>
              <a:ln w="9525">
                <a:noFill/>
                <a:miter lim="800000"/>
                <a:headEnd/>
                <a:tailEnd/>
              </a:ln>
            </p:spPr>
          </p:pic>
          <p:sp>
            <p:nvSpPr>
              <p:cNvPr id="13" name="Rectangle 12"/>
              <p:cNvSpPr/>
              <p:nvPr/>
            </p:nvSpPr>
            <p:spPr>
              <a:xfrm>
                <a:off x="3357554" y="4499806"/>
                <a:ext cx="928695" cy="285956"/>
              </a:xfrm>
              <a:prstGeom prst="rect">
                <a:avLst/>
              </a:prstGeom>
              <a:solidFill>
                <a:sysClr val="window" lastClr="FFFFFF"/>
              </a:solidFill>
              <a:ln w="25400" cap="flat" cmpd="sng" algn="ctr">
                <a:noFill/>
                <a:prstDash val="solid"/>
              </a:ln>
              <a:effectLst/>
            </p:spPr>
            <p:txBody>
              <a:bodyPr anchor="ctr"/>
              <a:lstStyle/>
              <a:p>
                <a:pPr algn="ctr">
                  <a:defRPr/>
                </a:pPr>
                <a:endParaRPr lang="fr-FR" kern="0">
                  <a:solidFill>
                    <a:sysClr val="window" lastClr="FFFFFF"/>
                  </a:solidFill>
                  <a:latin typeface="Calibri"/>
                </a:endParaRPr>
              </a:p>
            </p:txBody>
          </p:sp>
        </p:grpSp>
        <p:sp>
          <p:nvSpPr>
            <p:cNvPr id="10" name="Rectangle 9"/>
            <p:cNvSpPr/>
            <p:nvPr/>
          </p:nvSpPr>
          <p:spPr>
            <a:xfrm>
              <a:off x="3857620" y="5143512"/>
              <a:ext cx="357189" cy="214314"/>
            </a:xfrm>
            <a:prstGeom prst="rect">
              <a:avLst/>
            </a:prstGeom>
            <a:solidFill>
              <a:sysClr val="window" lastClr="FFFFFF"/>
            </a:solidFill>
            <a:ln w="25400" cap="flat" cmpd="sng" algn="ctr">
              <a:noFill/>
              <a:prstDash val="solid"/>
            </a:ln>
            <a:effectLst/>
          </p:spPr>
          <p:txBody>
            <a:bodyPr anchor="ctr"/>
            <a:lstStyle/>
            <a:p>
              <a:pPr algn="ctr">
                <a:defRPr/>
              </a:pPr>
              <a:endParaRPr lang="fr-FR" kern="0">
                <a:solidFill>
                  <a:sysClr val="window" lastClr="FFFFFF"/>
                </a:solidFill>
                <a:latin typeface="Calibri"/>
              </a:endParaRPr>
            </a:p>
          </p:txBody>
        </p:sp>
        <p:sp>
          <p:nvSpPr>
            <p:cNvPr id="11" name="Rectangle 10"/>
            <p:cNvSpPr/>
            <p:nvPr/>
          </p:nvSpPr>
          <p:spPr>
            <a:xfrm>
              <a:off x="4143372" y="6000768"/>
              <a:ext cx="357189" cy="214314"/>
            </a:xfrm>
            <a:prstGeom prst="rect">
              <a:avLst/>
            </a:prstGeom>
            <a:solidFill>
              <a:sysClr val="window" lastClr="FFFFFF"/>
            </a:solidFill>
            <a:ln w="25400" cap="flat" cmpd="sng" algn="ctr">
              <a:noFill/>
              <a:prstDash val="solid"/>
            </a:ln>
            <a:effectLst/>
          </p:spPr>
          <p:txBody>
            <a:bodyPr anchor="ctr"/>
            <a:lstStyle/>
            <a:p>
              <a:pPr algn="ctr">
                <a:defRPr/>
              </a:pPr>
              <a:endParaRPr lang="fr-FR" kern="0">
                <a:solidFill>
                  <a:sysClr val="window" lastClr="FFFFFF"/>
                </a:solidFill>
                <a:latin typeface="Calibri"/>
              </a:endParaRPr>
            </a:p>
          </p:txBody>
        </p:sp>
      </p:grpSp>
    </p:spTree>
    <p:extLst>
      <p:ext uri="{BB962C8B-B14F-4D97-AF65-F5344CB8AC3E}">
        <p14:creationId xmlns:p14="http://schemas.microsoft.com/office/powerpoint/2010/main" val="2137841443"/>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939915" y="1672953"/>
            <a:ext cx="7416824" cy="3628255"/>
          </a:xfrm>
        </p:spPr>
        <p:txBody>
          <a:bodyPr/>
          <a:lstStyle/>
          <a:p>
            <a:pPr eaLnBrk="1" hangingPunct="1">
              <a:buClr>
                <a:srgbClr val="CC9900"/>
              </a:buClr>
              <a:buFont typeface="Wingdings" pitchFamily="2" charset="2"/>
              <a:buChar char="ü"/>
              <a:defRPr/>
            </a:pPr>
            <a:endParaRPr lang="fr-FR" sz="3600" i="1" dirty="0" smtClean="0">
              <a:latin typeface="+mj-lt"/>
            </a:endParaRPr>
          </a:p>
          <a:p>
            <a:pPr eaLnBrk="1" hangingPunct="1">
              <a:buClr>
                <a:srgbClr val="CC9900"/>
              </a:buClr>
              <a:buFont typeface="Wingdings" pitchFamily="2" charset="2"/>
              <a:buChar char="ü"/>
              <a:defRPr/>
            </a:pPr>
            <a:r>
              <a:rPr lang="fr-FR" sz="3600" i="1" dirty="0" smtClean="0">
                <a:latin typeface="+mj-lt"/>
              </a:rPr>
              <a:t>Assurance </a:t>
            </a:r>
            <a:r>
              <a:rPr lang="fr-FR" sz="3600" i="1" dirty="0" smtClean="0">
                <a:latin typeface="+mj-lt"/>
              </a:rPr>
              <a:t>Qualité : </a:t>
            </a:r>
            <a:r>
              <a:rPr lang="fr-FR" sz="2800" b="1" i="1" dirty="0" smtClean="0">
                <a:latin typeface="+mj-lt"/>
              </a:rPr>
              <a:t>ISO 9001:2008, CAF </a:t>
            </a:r>
          </a:p>
          <a:p>
            <a:pPr eaLnBrk="1" hangingPunct="1">
              <a:buClr>
                <a:srgbClr val="CC9900"/>
              </a:buClr>
              <a:buFont typeface="Wingdings" pitchFamily="2" charset="2"/>
              <a:buChar char="ü"/>
              <a:defRPr/>
            </a:pPr>
            <a:endParaRPr lang="fr-FR" sz="800" b="1" i="1" dirty="0" smtClean="0">
              <a:latin typeface="+mj-lt"/>
            </a:endParaRPr>
          </a:p>
          <a:p>
            <a:pPr eaLnBrk="1" hangingPunct="1">
              <a:buClr>
                <a:srgbClr val="CC9900"/>
              </a:buClr>
              <a:buFont typeface="Wingdings" pitchFamily="2" charset="2"/>
              <a:buChar char="ü"/>
              <a:defRPr/>
            </a:pPr>
            <a:r>
              <a:rPr lang="fr-FR" sz="3600" i="1" dirty="0" smtClean="0">
                <a:latin typeface="+mj-lt"/>
              </a:rPr>
              <a:t>Référentiel de service : </a:t>
            </a:r>
            <a:r>
              <a:rPr lang="fr-FR" sz="2800" b="1" i="1" dirty="0" smtClean="0">
                <a:latin typeface="+mj-lt"/>
              </a:rPr>
              <a:t>Charte Marianne</a:t>
            </a:r>
          </a:p>
          <a:p>
            <a:pPr eaLnBrk="1" hangingPunct="1">
              <a:buClr>
                <a:srgbClr val="CC9900"/>
              </a:buClr>
              <a:buFont typeface="Wingdings" pitchFamily="2" charset="2"/>
              <a:buChar char="ü"/>
              <a:defRPr/>
            </a:pPr>
            <a:endParaRPr lang="fr-FR" sz="800" b="1" i="1" dirty="0" smtClean="0">
              <a:latin typeface="+mj-lt"/>
            </a:endParaRPr>
          </a:p>
          <a:p>
            <a:pPr eaLnBrk="1" hangingPunct="1">
              <a:buClr>
                <a:srgbClr val="CC9900"/>
              </a:buClr>
              <a:buFont typeface="Wingdings" pitchFamily="2" charset="2"/>
              <a:buChar char="ü"/>
              <a:defRPr/>
            </a:pPr>
            <a:endParaRPr lang="fr-FR" sz="800" b="1" i="1" dirty="0" smtClean="0">
              <a:latin typeface="+mj-lt"/>
            </a:endParaRPr>
          </a:p>
          <a:p>
            <a:pPr eaLnBrk="1" hangingPunct="1">
              <a:buClr>
                <a:srgbClr val="CC9900"/>
              </a:buClr>
              <a:buFont typeface="Wingdings" pitchFamily="2" charset="2"/>
              <a:buChar char="ü"/>
              <a:defRPr/>
            </a:pPr>
            <a:r>
              <a:rPr lang="fr-FR" sz="3600" i="1" dirty="0" smtClean="0">
                <a:latin typeface="+mj-lt"/>
              </a:rPr>
              <a:t>Charte </a:t>
            </a:r>
            <a:r>
              <a:rPr lang="fr-FR" sz="3600" i="1" dirty="0" smtClean="0">
                <a:latin typeface="+mj-lt"/>
              </a:rPr>
              <a:t>de </a:t>
            </a:r>
            <a:r>
              <a:rPr lang="fr-FR" sz="3600" i="1" dirty="0" smtClean="0">
                <a:latin typeface="+mj-lt"/>
              </a:rPr>
              <a:t>service </a:t>
            </a:r>
            <a:r>
              <a:rPr lang="fr-FR" sz="3600" i="1" dirty="0" smtClean="0">
                <a:latin typeface="+mj-lt"/>
              </a:rPr>
              <a:t>: </a:t>
            </a:r>
            <a:r>
              <a:rPr lang="fr-FR" sz="2800" b="1" i="1" dirty="0" smtClean="0">
                <a:latin typeface="+mj-lt"/>
              </a:rPr>
              <a:t>Charte de </a:t>
            </a:r>
            <a:r>
              <a:rPr lang="fr-FR" sz="2800" b="1" i="1" dirty="0" smtClean="0">
                <a:latin typeface="+mj-lt"/>
              </a:rPr>
              <a:t>FPA</a:t>
            </a:r>
            <a:endParaRPr lang="fr-FR" sz="2800" b="1" dirty="0">
              <a:solidFill>
                <a:srgbClr val="000000"/>
              </a:solidFill>
              <a:latin typeface="Garamond"/>
            </a:endParaRPr>
          </a:p>
          <a:p>
            <a:pPr eaLnBrk="1" hangingPunct="1">
              <a:lnSpc>
                <a:spcPct val="90000"/>
              </a:lnSpc>
              <a:buClr>
                <a:srgbClr val="CC9900"/>
              </a:buClr>
              <a:buFont typeface="Wingdings" pitchFamily="2" charset="2"/>
              <a:buChar char="ü"/>
              <a:defRPr/>
            </a:pPr>
            <a:endParaRPr lang="fr-FR" sz="2500" b="1" dirty="0">
              <a:solidFill>
                <a:srgbClr val="000000"/>
              </a:solidFill>
              <a:latin typeface="+mj-lt"/>
            </a:endParaRPr>
          </a:p>
        </p:txBody>
      </p:sp>
      <p:sp>
        <p:nvSpPr>
          <p:cNvPr id="2" name="ZoneTexte 1"/>
          <p:cNvSpPr txBox="1"/>
          <p:nvPr/>
        </p:nvSpPr>
        <p:spPr>
          <a:xfrm>
            <a:off x="179513" y="333979"/>
            <a:ext cx="7952678" cy="1077218"/>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3200" b="1" i="1" u="sng" kern="0" dirty="0" err="1" smtClean="0">
                <a:solidFill>
                  <a:srgbClr val="3B812F"/>
                </a:solidFill>
                <a:latin typeface="Garamond"/>
              </a:rPr>
              <a:t>Démarche</a:t>
            </a:r>
            <a:r>
              <a:rPr lang="en-CA" sz="3200" b="1" i="1" u="sng" kern="0" dirty="0" smtClean="0">
                <a:solidFill>
                  <a:srgbClr val="3B812F"/>
                </a:solidFill>
                <a:latin typeface="Garamond"/>
              </a:rPr>
              <a:t> </a:t>
            </a:r>
            <a:r>
              <a:rPr lang="en-CA" sz="3200" b="1" i="1" u="sng" kern="0" dirty="0" err="1" smtClean="0">
                <a:solidFill>
                  <a:srgbClr val="3B812F"/>
                </a:solidFill>
                <a:latin typeface="Garamond"/>
              </a:rPr>
              <a:t>Qualité</a:t>
            </a:r>
            <a:r>
              <a:rPr lang="en-CA" sz="3200" b="1" i="1" u="sng" kern="0" dirty="0" smtClean="0">
                <a:solidFill>
                  <a:srgbClr val="3B812F"/>
                </a:solidFill>
                <a:latin typeface="Garamond"/>
              </a:rPr>
              <a:t> </a:t>
            </a:r>
            <a:r>
              <a:rPr lang="en-CA" sz="3200" b="1" i="1" u="sng" kern="0" dirty="0" err="1" smtClean="0">
                <a:solidFill>
                  <a:srgbClr val="3B812F"/>
                </a:solidFill>
                <a:latin typeface="Garamond"/>
              </a:rPr>
              <a:t>approche</a:t>
            </a:r>
            <a:r>
              <a:rPr lang="en-CA" sz="3200" b="1" i="1" u="sng" kern="0" dirty="0" smtClean="0">
                <a:solidFill>
                  <a:srgbClr val="3B812F"/>
                </a:solidFill>
                <a:latin typeface="Garamond"/>
              </a:rPr>
              <a:t> de </a:t>
            </a:r>
            <a:r>
              <a:rPr lang="en-CA" sz="3200" b="1" i="1" u="sng" kern="0" dirty="0" err="1" smtClean="0">
                <a:solidFill>
                  <a:srgbClr val="3B812F"/>
                </a:solidFill>
                <a:latin typeface="Garamond"/>
              </a:rPr>
              <a:t>gouvernance</a:t>
            </a:r>
            <a:r>
              <a:rPr lang="en-CA" sz="3200" b="1" i="1" u="sng" kern="0" dirty="0" smtClean="0">
                <a:solidFill>
                  <a:srgbClr val="3B812F"/>
                </a:solidFill>
                <a:latin typeface="Garamond"/>
              </a:rPr>
              <a:t> de la </a:t>
            </a:r>
            <a:r>
              <a:rPr lang="en-CA" sz="3200" b="1" i="1" u="sng" kern="0" dirty="0" err="1" smtClean="0">
                <a:solidFill>
                  <a:srgbClr val="3B812F"/>
                </a:solidFill>
                <a:latin typeface="Garamond"/>
              </a:rPr>
              <a:t>qualité</a:t>
            </a:r>
            <a:r>
              <a:rPr lang="en-CA" sz="3200" b="1" i="1" u="sng" kern="0" dirty="0" smtClean="0">
                <a:solidFill>
                  <a:srgbClr val="3B812F"/>
                </a:solidFill>
                <a:latin typeface="Garamond"/>
              </a:rPr>
              <a:t> du </a:t>
            </a:r>
            <a:r>
              <a:rPr lang="en-CA" sz="3200" b="1" i="1" u="sng" kern="0" dirty="0" smtClean="0">
                <a:solidFill>
                  <a:srgbClr val="3B812F"/>
                </a:solidFill>
                <a:latin typeface="Garamond"/>
              </a:rPr>
              <a:t>service public </a:t>
            </a:r>
            <a:endParaRPr lang="en-CA" sz="32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20</a:t>
            </a:fld>
            <a:endParaRPr lang="fr-FR" altLang="en-US"/>
          </a:p>
        </p:txBody>
      </p:sp>
      <p:pic>
        <p:nvPicPr>
          <p:cNvPr id="6" name="Image 20"/>
          <p:cNvPicPr>
            <a:picLocks noChangeAspect="1" noChangeArrowheads="1"/>
          </p:cNvPicPr>
          <p:nvPr/>
        </p:nvPicPr>
        <p:blipFill>
          <a:blip r:embed="rId2"/>
          <a:srcRect/>
          <a:stretch>
            <a:fillRect/>
          </a:stretch>
        </p:blipFill>
        <p:spPr bwMode="auto">
          <a:xfrm>
            <a:off x="8132190" y="333979"/>
            <a:ext cx="515685" cy="1338974"/>
          </a:xfrm>
          <a:prstGeom prst="rect">
            <a:avLst/>
          </a:prstGeom>
          <a:noFill/>
          <a:ln w="9525">
            <a:noFill/>
            <a:miter lim="800000"/>
            <a:headEnd/>
            <a:tailEnd/>
          </a:ln>
        </p:spPr>
      </p:pic>
    </p:spTree>
    <p:extLst>
      <p:ext uri="{BB962C8B-B14F-4D97-AF65-F5344CB8AC3E}">
        <p14:creationId xmlns:p14="http://schemas.microsoft.com/office/powerpoint/2010/main" val="28082161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wipe(down)">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3" end="3"/>
                                            </p:txEl>
                                          </p:spTgt>
                                        </p:tgtEl>
                                        <p:attrNameLst>
                                          <p:attrName>style.visibility</p:attrName>
                                        </p:attrNameLst>
                                      </p:cBhvr>
                                      <p:to>
                                        <p:strVal val="visible"/>
                                      </p:to>
                                    </p:set>
                                    <p:animEffect transition="in" filter="wipe(down)">
                                      <p:cBhvr>
                                        <p:cTn id="12" dur="500"/>
                                        <p:tgtEl>
                                          <p:spTgt spid="512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6" end="6"/>
                                            </p:txEl>
                                          </p:spTgt>
                                        </p:tgtEl>
                                        <p:attrNameLst>
                                          <p:attrName>style.visibility</p:attrName>
                                        </p:attrNameLst>
                                      </p:cBhvr>
                                      <p:to>
                                        <p:strVal val="visible"/>
                                      </p:to>
                                    </p:set>
                                    <p:animEffect transition="in" filter="wipe(down)">
                                      <p:cBhvr>
                                        <p:cTn id="17" dur="500"/>
                                        <p:tgtEl>
                                          <p:spTgt spid="51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467544" y="1114437"/>
            <a:ext cx="3528392" cy="633455"/>
          </a:xfrm>
        </p:spPr>
        <p:txBody>
          <a:bodyPr/>
          <a:lstStyle/>
          <a:p>
            <a:pPr eaLnBrk="1" hangingPunct="1">
              <a:buClr>
                <a:srgbClr val="CC9900"/>
              </a:buClr>
              <a:buFont typeface="Arial" pitchFamily="34" charset="0"/>
              <a:buChar char="•"/>
              <a:defRPr/>
            </a:pPr>
            <a:r>
              <a:rPr lang="fr-FR" sz="2400" i="1" dirty="0" smtClean="0">
                <a:latin typeface="+mj-lt"/>
              </a:rPr>
              <a:t>Historique et objectifs </a:t>
            </a:r>
          </a:p>
          <a:p>
            <a:pPr marL="0" indent="0" eaLnBrk="1" hangingPunct="1">
              <a:buClr>
                <a:srgbClr val="CC9900"/>
              </a:buClr>
              <a:buNone/>
              <a:defRPr/>
            </a:pPr>
            <a:endParaRPr lang="fr-FR" sz="3600" i="1" dirty="0" smtClean="0">
              <a:latin typeface="+mj-lt"/>
            </a:endParaRPr>
          </a:p>
        </p:txBody>
      </p:sp>
      <p:sp>
        <p:nvSpPr>
          <p:cNvPr id="2" name="ZoneTexte 1"/>
          <p:cNvSpPr txBox="1"/>
          <p:nvPr/>
        </p:nvSpPr>
        <p:spPr>
          <a:xfrm>
            <a:off x="386954" y="287379"/>
            <a:ext cx="8352928" cy="64633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3600" b="1" i="1" u="sng" kern="0" dirty="0" err="1" smtClean="0">
                <a:solidFill>
                  <a:srgbClr val="3B812F"/>
                </a:solidFill>
                <a:latin typeface="Garamond"/>
              </a:rPr>
              <a:t>Modèle</a:t>
            </a:r>
            <a:r>
              <a:rPr lang="en-CA" sz="3600" b="1" i="1" u="sng" kern="0" dirty="0" smtClean="0">
                <a:solidFill>
                  <a:srgbClr val="3B812F"/>
                </a:solidFill>
                <a:latin typeface="Garamond"/>
              </a:rPr>
              <a:t> ISO 9001: 2008</a:t>
            </a:r>
            <a:endParaRPr lang="en-CA" sz="36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21</a:t>
            </a:fld>
            <a:endParaRPr lang="fr-FR"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492" y="1874370"/>
            <a:ext cx="3887627" cy="4141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ZoneTexte 4"/>
          <p:cNvSpPr txBox="1"/>
          <p:nvPr/>
        </p:nvSpPr>
        <p:spPr>
          <a:xfrm>
            <a:off x="773967" y="1595535"/>
            <a:ext cx="3087762" cy="461665"/>
          </a:xfrm>
          <a:prstGeom prst="rect">
            <a:avLst/>
          </a:prstGeom>
          <a:noFill/>
        </p:spPr>
        <p:txBody>
          <a:bodyPr wrap="square" rtlCol="0">
            <a:spAutoFit/>
          </a:bodyPr>
          <a:lstStyle/>
          <a:p>
            <a:pPr marL="342900" lvl="0" indent="-342900" algn="ctr" fontAlgn="base">
              <a:spcBef>
                <a:spcPct val="20000"/>
              </a:spcBef>
              <a:spcAft>
                <a:spcPct val="0"/>
              </a:spcAft>
              <a:buClr>
                <a:srgbClr val="CC9900"/>
              </a:buClr>
              <a:buSzPct val="65000"/>
              <a:buFont typeface="Arial" pitchFamily="34" charset="0"/>
              <a:buChar char="•"/>
              <a:defRPr/>
            </a:pPr>
            <a:r>
              <a:rPr lang="fr-FR" sz="2400" i="1" kern="0" dirty="0">
                <a:solidFill>
                  <a:srgbClr val="000000"/>
                </a:solidFill>
                <a:latin typeface="Garamond"/>
              </a:rPr>
              <a:t>Structure</a:t>
            </a:r>
            <a:endParaRPr lang="fr-FR" sz="2400" kern="0" dirty="0">
              <a:solidFill>
                <a:srgbClr val="000000"/>
              </a:solidFill>
              <a:latin typeface="Garamond"/>
            </a:endParaRP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4821" y="1598725"/>
            <a:ext cx="3835059" cy="445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320343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down)">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wipe(down)">
                                      <p:cBhvr>
                                        <p:cTn id="17" dur="500"/>
                                        <p:tgtEl>
                                          <p:spTgt spid="51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wipe(down)">
                                      <p:cBhvr>
                                        <p:cTn id="2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95536" y="610545"/>
            <a:ext cx="8352928" cy="1200329"/>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3600" b="1" i="1" u="sng" kern="0" dirty="0" err="1" smtClean="0">
                <a:solidFill>
                  <a:srgbClr val="3B812F"/>
                </a:solidFill>
                <a:latin typeface="Garamond"/>
              </a:rPr>
              <a:t>Modèle</a:t>
            </a:r>
            <a:r>
              <a:rPr lang="en-CA" sz="3600" b="1" i="1" u="sng" kern="0" dirty="0" smtClean="0">
                <a:solidFill>
                  <a:srgbClr val="3B812F"/>
                </a:solidFill>
                <a:latin typeface="Garamond"/>
              </a:rPr>
              <a:t> CAF(Common </a:t>
            </a:r>
            <a:r>
              <a:rPr lang="en-CA" sz="3600" b="1" i="1" u="sng" kern="0" dirty="0" err="1" smtClean="0">
                <a:solidFill>
                  <a:srgbClr val="3B812F"/>
                </a:solidFill>
                <a:latin typeface="Garamond"/>
              </a:rPr>
              <a:t>Assement</a:t>
            </a:r>
            <a:r>
              <a:rPr lang="en-CA" sz="3600" b="1" i="1" u="sng" kern="0" dirty="0" smtClean="0">
                <a:solidFill>
                  <a:srgbClr val="3B812F"/>
                </a:solidFill>
                <a:latin typeface="Garamond"/>
              </a:rPr>
              <a:t> Framework)</a:t>
            </a:r>
            <a:endParaRPr lang="en-CA" sz="36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631" y="2060848"/>
            <a:ext cx="2232248" cy="4048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22</a:t>
            </a:fld>
            <a:endParaRPr lang="fr-FR" altLang="en-US"/>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2767300"/>
            <a:ext cx="6048672"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3"/>
          <p:cNvSpPr>
            <a:spLocks noGrp="1" noChangeArrowheads="1"/>
          </p:cNvSpPr>
          <p:nvPr>
            <p:ph idx="1"/>
          </p:nvPr>
        </p:nvSpPr>
        <p:spPr>
          <a:xfrm>
            <a:off x="2919264" y="1810874"/>
            <a:ext cx="3528392" cy="633455"/>
          </a:xfrm>
        </p:spPr>
        <p:txBody>
          <a:bodyPr/>
          <a:lstStyle/>
          <a:p>
            <a:pPr eaLnBrk="1" hangingPunct="1">
              <a:buClr>
                <a:srgbClr val="CC9900"/>
              </a:buClr>
              <a:buFont typeface="Arial" pitchFamily="34" charset="0"/>
              <a:buChar char="•"/>
              <a:defRPr/>
            </a:pPr>
            <a:r>
              <a:rPr lang="fr-FR" sz="2400" i="1" dirty="0" smtClean="0">
                <a:latin typeface="+mj-lt"/>
              </a:rPr>
              <a:t>Historique et objectifs </a:t>
            </a:r>
          </a:p>
          <a:p>
            <a:pPr marL="0" indent="0" eaLnBrk="1" hangingPunct="1">
              <a:buClr>
                <a:srgbClr val="CC9900"/>
              </a:buClr>
              <a:buNone/>
              <a:defRPr/>
            </a:pPr>
            <a:endParaRPr lang="fr-FR" sz="3600" i="1" dirty="0" smtClean="0">
              <a:latin typeface="+mj-lt"/>
            </a:endParaRPr>
          </a:p>
        </p:txBody>
      </p:sp>
      <p:sp>
        <p:nvSpPr>
          <p:cNvPr id="10" name="ZoneTexte 9"/>
          <p:cNvSpPr txBox="1"/>
          <p:nvPr/>
        </p:nvSpPr>
        <p:spPr>
          <a:xfrm>
            <a:off x="4211960" y="2308853"/>
            <a:ext cx="3087762" cy="461665"/>
          </a:xfrm>
          <a:prstGeom prst="rect">
            <a:avLst/>
          </a:prstGeom>
          <a:noFill/>
        </p:spPr>
        <p:txBody>
          <a:bodyPr wrap="square" rtlCol="0">
            <a:spAutoFit/>
          </a:bodyPr>
          <a:lstStyle/>
          <a:p>
            <a:pPr marL="342900" lvl="0" indent="-342900" algn="ctr" fontAlgn="base">
              <a:spcBef>
                <a:spcPct val="20000"/>
              </a:spcBef>
              <a:spcAft>
                <a:spcPct val="0"/>
              </a:spcAft>
              <a:buClr>
                <a:srgbClr val="CC9900"/>
              </a:buClr>
              <a:buSzPct val="65000"/>
              <a:buFont typeface="Arial" pitchFamily="34" charset="0"/>
              <a:buChar char="•"/>
              <a:defRPr/>
            </a:pPr>
            <a:r>
              <a:rPr lang="fr-FR" sz="2400" i="1" kern="0" dirty="0">
                <a:solidFill>
                  <a:srgbClr val="000000"/>
                </a:solidFill>
                <a:latin typeface="Garamond"/>
              </a:rPr>
              <a:t>Structure</a:t>
            </a:r>
            <a:endParaRPr lang="fr-FR" sz="2400" kern="0" dirty="0">
              <a:solidFill>
                <a:srgbClr val="000000"/>
              </a:solidFill>
              <a:latin typeface="Garamond"/>
            </a:endParaRPr>
          </a:p>
        </p:txBody>
      </p:sp>
    </p:spTree>
    <p:extLst>
      <p:ext uri="{BB962C8B-B14F-4D97-AF65-F5344CB8AC3E}">
        <p14:creationId xmlns:p14="http://schemas.microsoft.com/office/powerpoint/2010/main" val="12933954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95536" y="302501"/>
            <a:ext cx="8352928" cy="64633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3600" b="1" i="1" u="sng" kern="0" dirty="0" err="1" smtClean="0">
                <a:solidFill>
                  <a:srgbClr val="3B812F"/>
                </a:solidFill>
                <a:latin typeface="Garamond"/>
              </a:rPr>
              <a:t>Modèle</a:t>
            </a:r>
            <a:r>
              <a:rPr lang="en-CA" sz="3600" b="1" i="1" u="sng" kern="0" dirty="0" smtClean="0">
                <a:solidFill>
                  <a:srgbClr val="3B812F"/>
                </a:solidFill>
                <a:latin typeface="Garamond"/>
              </a:rPr>
              <a:t> </a:t>
            </a:r>
            <a:r>
              <a:rPr lang="en-CA" sz="3600" b="1" i="1" u="sng" kern="0" dirty="0" smtClean="0">
                <a:solidFill>
                  <a:srgbClr val="3B812F"/>
                </a:solidFill>
                <a:latin typeface="Garamond"/>
              </a:rPr>
              <a:t> de service : </a:t>
            </a:r>
            <a:r>
              <a:rPr lang="en-CA" sz="3600" b="1" i="1" u="sng" kern="0" dirty="0" err="1" smtClean="0">
                <a:solidFill>
                  <a:srgbClr val="3B812F"/>
                </a:solidFill>
                <a:latin typeface="Garamond"/>
              </a:rPr>
              <a:t>Charte</a:t>
            </a:r>
            <a:r>
              <a:rPr lang="en-CA" sz="3600" b="1" i="1" u="sng" kern="0" dirty="0" smtClean="0">
                <a:solidFill>
                  <a:srgbClr val="3B812F"/>
                </a:solidFill>
                <a:latin typeface="Garamond"/>
              </a:rPr>
              <a:t> </a:t>
            </a:r>
            <a:r>
              <a:rPr lang="en-CA" sz="3600" b="1" i="1" u="sng" kern="0" dirty="0" smtClean="0">
                <a:solidFill>
                  <a:srgbClr val="3B812F"/>
                </a:solidFill>
                <a:latin typeface="Garamond"/>
              </a:rPr>
              <a:t>Marianne</a:t>
            </a:r>
            <a:endParaRPr lang="en-CA" sz="36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6" name="Triangle isocèle 5"/>
          <p:cNvSpPr/>
          <p:nvPr/>
        </p:nvSpPr>
        <p:spPr>
          <a:xfrm>
            <a:off x="3238674" y="1196751"/>
            <a:ext cx="5524500" cy="4905375"/>
          </a:xfrm>
          <a:prstGeom prst="triangle">
            <a:avLst>
              <a:gd name="adj" fmla="val 48980"/>
            </a:avLst>
          </a:prstGeom>
          <a:solidFill>
            <a:sysClr val="window" lastClr="FFFFFF"/>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 name="Rectangle 6"/>
          <p:cNvSpPr/>
          <p:nvPr/>
        </p:nvSpPr>
        <p:spPr>
          <a:xfrm>
            <a:off x="3643486" y="5676900"/>
            <a:ext cx="4714875" cy="409575"/>
          </a:xfrm>
          <a:prstGeom prst="rect">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r>
              <a:rPr kumimoji="0" lang="fr-FR" sz="1400" b="1" i="0" u="none" strike="noStrike" kern="0" cap="none" spc="0" normalizeH="0" baseline="0" noProof="0" dirty="0">
                <a:ln>
                  <a:noFill/>
                </a:ln>
                <a:solidFill>
                  <a:sysClr val="window" lastClr="FFFFFF"/>
                </a:solidFill>
                <a:effectLst/>
                <a:uLnTx/>
                <a:uFillTx/>
                <a:latin typeface="Calibri"/>
                <a:ea typeface="Calibri"/>
                <a:cs typeface="Times New Roman"/>
              </a:rPr>
              <a:t>Faciliter l’accès des usagers dans les services</a:t>
            </a:r>
            <a:endParaRPr kumimoji="0" lang="fr-FR" sz="1400" b="0" i="0" u="none" strike="noStrike" kern="0" cap="none" spc="0" normalizeH="0" baseline="0" noProof="0" dirty="0">
              <a:ln>
                <a:noFill/>
              </a:ln>
              <a:solidFill>
                <a:sysClr val="window" lastClr="FFFFFF"/>
              </a:solidFill>
              <a:effectLst/>
              <a:uLnTx/>
              <a:uFillTx/>
              <a:latin typeface="Calibri"/>
              <a:ea typeface="Calibri"/>
              <a:cs typeface="Times New Roman"/>
            </a:endParaRPr>
          </a:p>
        </p:txBody>
      </p:sp>
      <p:sp>
        <p:nvSpPr>
          <p:cNvPr id="8" name="Rectangle 7"/>
          <p:cNvSpPr/>
          <p:nvPr/>
        </p:nvSpPr>
        <p:spPr>
          <a:xfrm>
            <a:off x="3881610" y="5099372"/>
            <a:ext cx="4238625" cy="409575"/>
          </a:xfrm>
          <a:prstGeom prst="rect">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fr-FR" sz="1400" b="1" dirty="0">
                <a:solidFill>
                  <a:srgbClr val="FFFFFF"/>
                </a:solidFill>
                <a:effectLst/>
                <a:latin typeface="Calibri"/>
                <a:ea typeface="Calibri"/>
                <a:cs typeface="Times New Roman"/>
              </a:rPr>
              <a:t>Accueillir les usagers de manière attentive et courtoise</a:t>
            </a:r>
            <a:endParaRPr lang="fr-FR" sz="1400" b="1" dirty="0">
              <a:effectLst/>
              <a:latin typeface="Calibri"/>
              <a:ea typeface="Calibri"/>
              <a:cs typeface="Times New Roman"/>
            </a:endParaRPr>
          </a:p>
        </p:txBody>
      </p:sp>
      <p:sp>
        <p:nvSpPr>
          <p:cNvPr id="9" name="Rectangle 8"/>
          <p:cNvSpPr/>
          <p:nvPr/>
        </p:nvSpPr>
        <p:spPr>
          <a:xfrm>
            <a:off x="4226810" y="4412453"/>
            <a:ext cx="3514725" cy="541784"/>
          </a:xfrm>
          <a:prstGeom prst="rect">
            <a:avLst/>
          </a:prstGeom>
          <a:solidFill>
            <a:sysClr val="window" lastClr="FFFFFF"/>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fr-FR" sz="1200" b="1" i="0" u="none" strike="noStrike" kern="0" cap="none" spc="0" normalizeH="0" baseline="0" noProof="0" dirty="0">
                <a:ln>
                  <a:noFill/>
                </a:ln>
                <a:solidFill>
                  <a:sysClr val="windowText" lastClr="000000"/>
                </a:solidFill>
                <a:effectLst/>
                <a:uLnTx/>
                <a:uFillTx/>
                <a:latin typeface="Calibri"/>
                <a:ea typeface="Calibri"/>
                <a:cs typeface="Times New Roman"/>
              </a:rPr>
              <a:t>Répondre de manière compréhensible </a:t>
            </a:r>
            <a:endParaRPr kumimoji="0" lang="fr-FR" sz="1100" b="0" i="0" u="none" strike="noStrike" kern="0" cap="none" spc="0" normalizeH="0" baseline="0" noProof="0" dirty="0">
              <a:ln>
                <a:noFill/>
              </a:ln>
              <a:solidFill>
                <a:sysClr val="windowText" lastClr="000000"/>
              </a:solidFill>
              <a:effectLst/>
              <a:uLnTx/>
              <a:uFillTx/>
              <a:latin typeface="Calibri"/>
              <a:ea typeface="Calibri"/>
              <a:cs typeface="Times New Roman"/>
            </a:endParaRPr>
          </a:p>
          <a:p>
            <a:pPr marL="0" marR="0" lvl="0" indent="0" algn="ctr" defTabSz="914400" eaLnBrk="1" fontAlgn="auto" latinLnBrk="0" hangingPunct="1">
              <a:lnSpc>
                <a:spcPct val="115000"/>
              </a:lnSpc>
              <a:spcBef>
                <a:spcPts val="0"/>
              </a:spcBef>
              <a:spcAft>
                <a:spcPts val="0"/>
              </a:spcAft>
              <a:buClrTx/>
              <a:buSzTx/>
              <a:buFontTx/>
              <a:buNone/>
              <a:tabLst/>
              <a:defRPr/>
            </a:pPr>
            <a:r>
              <a:rPr kumimoji="0" lang="fr-FR" sz="1200" b="1" i="0" u="none" strike="noStrike" kern="0" cap="none" spc="0" normalizeH="0" baseline="0" noProof="0" dirty="0">
                <a:ln>
                  <a:noFill/>
                </a:ln>
                <a:solidFill>
                  <a:sysClr val="windowText" lastClr="000000"/>
                </a:solidFill>
                <a:effectLst/>
                <a:uLnTx/>
                <a:uFillTx/>
                <a:latin typeface="Calibri"/>
                <a:ea typeface="Calibri"/>
                <a:cs typeface="Times New Roman"/>
              </a:rPr>
              <a:t>et dans un délai annoncé</a:t>
            </a:r>
            <a:endParaRPr kumimoji="0" lang="fr-FR"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sp>
        <p:nvSpPr>
          <p:cNvPr id="10" name="Rectangle 9"/>
          <p:cNvSpPr/>
          <p:nvPr/>
        </p:nvSpPr>
        <p:spPr>
          <a:xfrm>
            <a:off x="4622097" y="3713436"/>
            <a:ext cx="2724150" cy="647700"/>
          </a:xfrm>
          <a:prstGeom prst="rect">
            <a:avLst/>
          </a:prstGeom>
          <a:solidFill>
            <a:sysClr val="window" lastClr="FFFFFF"/>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r>
              <a:rPr kumimoji="0" lang="fr-FR" sz="1200" b="1" i="0" u="none" strike="noStrike" kern="0" cap="none" spc="0" normalizeH="0" baseline="0" noProof="0">
                <a:ln>
                  <a:noFill/>
                </a:ln>
                <a:solidFill>
                  <a:sysClr val="windowText" lastClr="000000"/>
                </a:solidFill>
                <a:effectLst/>
                <a:uLnTx/>
                <a:uFillTx/>
                <a:latin typeface="Calibri"/>
                <a:ea typeface="Calibri"/>
                <a:cs typeface="Times New Roman"/>
              </a:rPr>
              <a:t>Traiter systématiquement la réclamation</a:t>
            </a:r>
            <a:endParaRPr kumimoji="0" lang="fr-FR" sz="1100" b="0" i="0" u="none" strike="noStrike" kern="0" cap="none" spc="0" normalizeH="0" baseline="0" noProof="0">
              <a:ln>
                <a:noFill/>
              </a:ln>
              <a:solidFill>
                <a:sysClr val="windowText" lastClr="000000"/>
              </a:solidFill>
              <a:effectLst/>
              <a:uLnTx/>
              <a:uFillTx/>
              <a:latin typeface="Calibri"/>
              <a:ea typeface="Calibri"/>
              <a:cs typeface="Times New Roman"/>
            </a:endParaRPr>
          </a:p>
        </p:txBody>
      </p:sp>
      <p:sp>
        <p:nvSpPr>
          <p:cNvPr id="11" name="Rectangle 10"/>
          <p:cNvSpPr/>
          <p:nvPr/>
        </p:nvSpPr>
        <p:spPr>
          <a:xfrm>
            <a:off x="5353224" y="2420888"/>
            <a:ext cx="1295400" cy="1037084"/>
          </a:xfrm>
          <a:prstGeom prst="rect">
            <a:avLst/>
          </a:prstGeom>
          <a:solidFill>
            <a:srgbClr val="FF0000"/>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fr-FR" sz="1100" b="1" dirty="0">
                <a:solidFill>
                  <a:srgbClr val="FFFFFF"/>
                </a:solidFill>
                <a:effectLst/>
                <a:latin typeface="Calibri"/>
                <a:ea typeface="Calibri"/>
                <a:cs typeface="Times New Roman"/>
              </a:rPr>
              <a:t>Recueillir les propositions des usagers pour améliorer la qualité du service</a:t>
            </a:r>
            <a:endParaRPr lang="fr-FR" sz="1100" dirty="0">
              <a:effectLst/>
              <a:latin typeface="Calibri"/>
              <a:ea typeface="Calibri"/>
              <a:cs typeface="Times New Roman"/>
            </a:endParaRPr>
          </a:p>
        </p:txBody>
      </p:sp>
      <p:sp>
        <p:nvSpPr>
          <p:cNvPr id="12" name="Émoticône 11"/>
          <p:cNvSpPr/>
          <p:nvPr/>
        </p:nvSpPr>
        <p:spPr>
          <a:xfrm>
            <a:off x="5660322" y="1784195"/>
            <a:ext cx="647700" cy="457200"/>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3"/>
          <p:cNvSpPr>
            <a:spLocks noGrp="1" noChangeArrowheads="1"/>
          </p:cNvSpPr>
          <p:nvPr>
            <p:ph idx="1"/>
          </p:nvPr>
        </p:nvSpPr>
        <p:spPr>
          <a:xfrm>
            <a:off x="803631" y="1786887"/>
            <a:ext cx="6624736" cy="2952328"/>
          </a:xfrm>
        </p:spPr>
        <p:txBody>
          <a:bodyPr/>
          <a:lstStyle/>
          <a:p>
            <a:pPr eaLnBrk="1" hangingPunct="1">
              <a:buClr>
                <a:srgbClr val="CC9900"/>
              </a:buClr>
              <a:buFont typeface="Arial" pitchFamily="34" charset="0"/>
              <a:buChar char="•"/>
              <a:defRPr/>
            </a:pPr>
            <a:r>
              <a:rPr lang="fr-FR" sz="3600" i="1" dirty="0" smtClean="0">
                <a:latin typeface="+mj-lt"/>
              </a:rPr>
              <a:t>Accueil des usagers</a:t>
            </a:r>
            <a:endParaRPr lang="fr-FR" sz="3600" i="1" dirty="0" smtClean="0">
              <a:latin typeface="+mj-lt"/>
            </a:endParaRPr>
          </a:p>
          <a:p>
            <a:pPr marL="0" indent="0" eaLnBrk="1" hangingPunct="1">
              <a:buClr>
                <a:srgbClr val="CC9900"/>
              </a:buClr>
              <a:buNone/>
              <a:defRPr/>
            </a:pPr>
            <a:endParaRPr lang="fr-FR" sz="3600" i="1" dirty="0" smtClean="0">
              <a:latin typeface="+mj-lt"/>
            </a:endParaRPr>
          </a:p>
          <a:p>
            <a:pPr eaLnBrk="1" hangingPunct="1">
              <a:buClr>
                <a:srgbClr val="CC9900"/>
              </a:buClr>
              <a:buFont typeface="Arial" pitchFamily="34" charset="0"/>
              <a:buChar char="•"/>
              <a:defRPr/>
            </a:pPr>
            <a:endParaRPr lang="fr-FR" sz="2500" b="1" dirty="0">
              <a:solidFill>
                <a:srgbClr val="000000"/>
              </a:solidFill>
              <a:latin typeface="+mj-lt"/>
            </a:endParaRPr>
          </a:p>
        </p:txBody>
      </p:sp>
      <p:sp>
        <p:nvSpPr>
          <p:cNvPr id="13" name="Espace réservé du numéro de diapositive 12"/>
          <p:cNvSpPr>
            <a:spLocks noGrp="1"/>
          </p:cNvSpPr>
          <p:nvPr>
            <p:ph type="sldNum" sz="quarter" idx="12"/>
          </p:nvPr>
        </p:nvSpPr>
        <p:spPr/>
        <p:txBody>
          <a:bodyPr/>
          <a:lstStyle/>
          <a:p>
            <a:pPr>
              <a:defRPr/>
            </a:pPr>
            <a:fld id="{EBC859D4-261B-4AC4-A00C-B89E17186FF0}" type="slidenum">
              <a:rPr lang="fr-FR" altLang="en-US" smtClean="0"/>
              <a:pPr>
                <a:defRPr/>
              </a:pPr>
              <a:t>23</a:t>
            </a:fld>
            <a:endParaRPr lang="fr-FR" altLang="en-US"/>
          </a:p>
        </p:txBody>
      </p:sp>
    </p:spTree>
    <p:extLst>
      <p:ext uri="{BB962C8B-B14F-4D97-AF65-F5344CB8AC3E}">
        <p14:creationId xmlns:p14="http://schemas.microsoft.com/office/powerpoint/2010/main" val="332794744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1043608" y="2060848"/>
            <a:ext cx="6624736" cy="2952328"/>
          </a:xfrm>
        </p:spPr>
        <p:txBody>
          <a:bodyPr/>
          <a:lstStyle/>
          <a:p>
            <a:pPr eaLnBrk="1" hangingPunct="1">
              <a:buClr>
                <a:srgbClr val="CC9900"/>
              </a:buClr>
              <a:buFont typeface="Arial" pitchFamily="34" charset="0"/>
              <a:buChar char="•"/>
              <a:defRPr/>
            </a:pPr>
            <a:r>
              <a:rPr lang="fr-FR" sz="3600" i="1" dirty="0" smtClean="0">
                <a:latin typeface="+mj-lt"/>
              </a:rPr>
              <a:t>Définition des valeurs et règles socle de l’Ethique et la Déontologie professionnelle de l’Agent public</a:t>
            </a:r>
            <a:endParaRPr lang="fr-FR" sz="3600" i="1" dirty="0" smtClean="0">
              <a:latin typeface="+mj-lt"/>
            </a:endParaRPr>
          </a:p>
        </p:txBody>
      </p:sp>
      <p:sp>
        <p:nvSpPr>
          <p:cNvPr id="2" name="ZoneTexte 1"/>
          <p:cNvSpPr txBox="1"/>
          <p:nvPr/>
        </p:nvSpPr>
        <p:spPr>
          <a:xfrm>
            <a:off x="395536" y="610545"/>
            <a:ext cx="8352928" cy="64633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3600" b="1" i="1" u="sng" kern="0" dirty="0" err="1" smtClean="0">
                <a:solidFill>
                  <a:srgbClr val="3B812F"/>
                </a:solidFill>
                <a:latin typeface="Garamond"/>
              </a:rPr>
              <a:t>Modèle</a:t>
            </a:r>
            <a:r>
              <a:rPr lang="en-CA" sz="3600" b="1" i="1" u="sng" kern="0" dirty="0" smtClean="0">
                <a:solidFill>
                  <a:srgbClr val="3B812F"/>
                </a:solidFill>
                <a:latin typeface="Garamond"/>
              </a:rPr>
              <a:t> </a:t>
            </a:r>
            <a:r>
              <a:rPr lang="en-CA" sz="3600" b="1" i="1" u="sng" kern="0" dirty="0" err="1" smtClean="0">
                <a:solidFill>
                  <a:srgbClr val="3B812F"/>
                </a:solidFill>
                <a:latin typeface="Garamond"/>
              </a:rPr>
              <a:t>Charte</a:t>
            </a:r>
            <a:r>
              <a:rPr lang="en-CA" sz="3600" b="1" i="1" u="sng" kern="0" dirty="0" smtClean="0">
                <a:solidFill>
                  <a:srgbClr val="3B812F"/>
                </a:solidFill>
                <a:latin typeface="Garamond"/>
              </a:rPr>
              <a:t>  de </a:t>
            </a:r>
            <a:r>
              <a:rPr lang="en-CA" sz="3600" b="1" i="1" u="sng" kern="0" dirty="0" err="1" smtClean="0">
                <a:solidFill>
                  <a:srgbClr val="3B812F"/>
                </a:solidFill>
                <a:latin typeface="Garamond"/>
              </a:rPr>
              <a:t>Fonction</a:t>
            </a:r>
            <a:endParaRPr lang="en-CA" sz="36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24</a:t>
            </a:fld>
            <a:endParaRPr lang="fr-FR" altLang="en-US"/>
          </a:p>
        </p:txBody>
      </p:sp>
    </p:spTree>
    <p:extLst>
      <p:ext uri="{BB962C8B-B14F-4D97-AF65-F5344CB8AC3E}">
        <p14:creationId xmlns:p14="http://schemas.microsoft.com/office/powerpoint/2010/main" val="326451330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755576" y="1268760"/>
            <a:ext cx="7488832" cy="4824536"/>
          </a:xfrm>
        </p:spPr>
        <p:txBody>
          <a:bodyPr/>
          <a:lstStyle/>
          <a:p>
            <a:pPr algn="just" eaLnBrk="1" hangingPunct="1">
              <a:buClr>
                <a:srgbClr val="CC9900"/>
              </a:buClr>
              <a:buFontTx/>
              <a:buChar char="-"/>
              <a:defRPr/>
            </a:pPr>
            <a:r>
              <a:rPr lang="fr-FR" sz="2000" b="1" i="1" dirty="0" smtClean="0">
                <a:solidFill>
                  <a:srgbClr val="000000"/>
                </a:solidFill>
                <a:latin typeface="+mj-lt"/>
              </a:rPr>
              <a:t>Dans le secteur public la raison d’être de toutes prestations est avant tout la satisfaction des attentes des usagers ;</a:t>
            </a:r>
          </a:p>
          <a:p>
            <a:pPr algn="just" eaLnBrk="1" hangingPunct="1">
              <a:buClr>
                <a:srgbClr val="CC9900"/>
              </a:buClr>
              <a:buFontTx/>
              <a:buChar char="-"/>
              <a:defRPr/>
            </a:pPr>
            <a:endParaRPr lang="fr-FR" sz="800" b="1" i="1" dirty="0" smtClean="0">
              <a:solidFill>
                <a:srgbClr val="000000"/>
              </a:solidFill>
              <a:latin typeface="+mj-lt"/>
            </a:endParaRPr>
          </a:p>
          <a:p>
            <a:pPr algn="just" eaLnBrk="1" hangingPunct="1">
              <a:buClr>
                <a:srgbClr val="CC9900"/>
              </a:buClr>
              <a:buFontTx/>
              <a:buChar char="-"/>
              <a:defRPr/>
            </a:pPr>
            <a:r>
              <a:rPr lang="fr-FR" sz="2000" b="1" i="1" dirty="0" smtClean="0">
                <a:solidFill>
                  <a:srgbClr val="000000"/>
                </a:solidFill>
                <a:latin typeface="+mj-lt"/>
              </a:rPr>
              <a:t>Le service public n’a de sens que s’il répond aux besoins et attentes desdits usagers ;</a:t>
            </a:r>
          </a:p>
          <a:p>
            <a:pPr algn="just" eaLnBrk="1" hangingPunct="1">
              <a:buClr>
                <a:srgbClr val="CC9900"/>
              </a:buClr>
              <a:buFontTx/>
              <a:buChar char="-"/>
              <a:defRPr/>
            </a:pPr>
            <a:endParaRPr lang="fr-FR" sz="800" b="1" i="1" dirty="0" smtClean="0">
              <a:solidFill>
                <a:srgbClr val="000000"/>
              </a:solidFill>
              <a:latin typeface="+mj-lt"/>
            </a:endParaRPr>
          </a:p>
          <a:p>
            <a:pPr algn="just" eaLnBrk="1" hangingPunct="1">
              <a:buClr>
                <a:srgbClr val="CC9900"/>
              </a:buClr>
              <a:buFontTx/>
              <a:buChar char="-"/>
              <a:defRPr/>
            </a:pPr>
            <a:r>
              <a:rPr lang="fr-FR" sz="2000" b="1" i="1" dirty="0" smtClean="0">
                <a:solidFill>
                  <a:srgbClr val="000000"/>
                </a:solidFill>
                <a:latin typeface="+mj-lt"/>
              </a:rPr>
              <a:t>Le caractère dynamique des besoins des usagers justifie les reformes qui visent la modernisation de l’administration publique ; </a:t>
            </a:r>
          </a:p>
          <a:p>
            <a:pPr algn="just" eaLnBrk="1" hangingPunct="1">
              <a:buClr>
                <a:srgbClr val="CC9900"/>
              </a:buClr>
              <a:buFontTx/>
              <a:buChar char="-"/>
              <a:defRPr/>
            </a:pPr>
            <a:endParaRPr lang="fr-FR" sz="800" b="1" i="1" dirty="0" smtClean="0">
              <a:solidFill>
                <a:srgbClr val="000000"/>
              </a:solidFill>
              <a:latin typeface="+mj-lt"/>
            </a:endParaRPr>
          </a:p>
          <a:p>
            <a:pPr algn="just" eaLnBrk="1" hangingPunct="1">
              <a:buClr>
                <a:srgbClr val="CC9900"/>
              </a:buClr>
              <a:buFontTx/>
              <a:buChar char="-"/>
              <a:defRPr/>
            </a:pPr>
            <a:r>
              <a:rPr lang="fr-FR" sz="2000" b="1" i="1" dirty="0" smtClean="0">
                <a:solidFill>
                  <a:srgbClr val="000000"/>
                </a:solidFill>
                <a:latin typeface="+mj-lt"/>
              </a:rPr>
              <a:t>Toute réforme doit avoir pour fil conducteur la quête d’un service public de qualité ;</a:t>
            </a:r>
          </a:p>
          <a:p>
            <a:pPr algn="just" eaLnBrk="1" hangingPunct="1">
              <a:buClr>
                <a:srgbClr val="CC9900"/>
              </a:buClr>
              <a:buFontTx/>
              <a:buChar char="-"/>
              <a:defRPr/>
            </a:pPr>
            <a:endParaRPr lang="fr-FR" sz="800" b="1" i="1" dirty="0" smtClean="0">
              <a:solidFill>
                <a:srgbClr val="000000"/>
              </a:solidFill>
              <a:latin typeface="+mj-lt"/>
            </a:endParaRPr>
          </a:p>
          <a:p>
            <a:pPr algn="just" eaLnBrk="1" hangingPunct="1">
              <a:buClr>
                <a:srgbClr val="CC9900"/>
              </a:buClr>
              <a:buFontTx/>
              <a:buChar char="-"/>
              <a:defRPr/>
            </a:pPr>
            <a:r>
              <a:rPr lang="fr-FR" sz="2000" b="1" i="1" dirty="0" smtClean="0">
                <a:solidFill>
                  <a:srgbClr val="000000"/>
                </a:solidFill>
                <a:latin typeface="+mj-lt"/>
              </a:rPr>
              <a:t>Afin d’améliorer la qualité des prestations publiques, les institutions publiques se doivent de s’engager à la démarche </a:t>
            </a:r>
            <a:r>
              <a:rPr lang="fr-FR" sz="2000" b="1" i="1" dirty="0" smtClean="0">
                <a:solidFill>
                  <a:srgbClr val="000000"/>
                </a:solidFill>
                <a:latin typeface="+mj-lt"/>
              </a:rPr>
              <a:t>qualité, </a:t>
            </a:r>
            <a:r>
              <a:rPr lang="fr-FR" sz="2000" b="1" i="1" dirty="0" smtClean="0">
                <a:solidFill>
                  <a:srgbClr val="000000"/>
                </a:solidFill>
                <a:latin typeface="+mj-lt"/>
              </a:rPr>
              <a:t>seule gage d’une gouvernance garantissant la qualité du service public. </a:t>
            </a:r>
            <a:endParaRPr lang="fr-CA" sz="2000" b="1" i="1" dirty="0"/>
          </a:p>
        </p:txBody>
      </p:sp>
      <p:sp>
        <p:nvSpPr>
          <p:cNvPr id="2" name="ZoneTexte 1"/>
          <p:cNvSpPr txBox="1"/>
          <p:nvPr/>
        </p:nvSpPr>
        <p:spPr>
          <a:xfrm>
            <a:off x="539552" y="260350"/>
            <a:ext cx="8208912"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Conclusions</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dirty="0" smtClean="0"/>
              <a:t>SENAQ 2012 </a:t>
            </a:r>
            <a:endParaRPr lang="fr-FR" altLang="en-US" dirty="0"/>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25</a:t>
            </a:fld>
            <a:endParaRPr lang="fr-FR" altLang="en-US" dirty="0"/>
          </a:p>
        </p:txBody>
      </p:sp>
    </p:spTree>
    <p:extLst>
      <p:ext uri="{BB962C8B-B14F-4D97-AF65-F5344CB8AC3E}">
        <p14:creationId xmlns:p14="http://schemas.microsoft.com/office/powerpoint/2010/main" val="2395468877"/>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539552" y="1029790"/>
            <a:ext cx="7992888" cy="5207522"/>
          </a:xfrm>
        </p:spPr>
        <p:txBody>
          <a:bodyPr/>
          <a:lstStyle/>
          <a:p>
            <a:pPr marL="0" indent="0" algn="just" eaLnBrk="1" hangingPunct="1">
              <a:buClr>
                <a:srgbClr val="CC9900"/>
              </a:buClr>
              <a:buNone/>
              <a:defRPr/>
            </a:pPr>
            <a:r>
              <a:rPr lang="fr-FR" sz="2800" dirty="0" smtClean="0">
                <a:solidFill>
                  <a:srgbClr val="000000"/>
                </a:solidFill>
                <a:latin typeface="+mj-lt"/>
              </a:rPr>
              <a:t>	</a:t>
            </a:r>
            <a:r>
              <a:rPr lang="fr-FR" sz="2600" dirty="0" smtClean="0">
                <a:solidFill>
                  <a:srgbClr val="000000"/>
                </a:solidFill>
                <a:latin typeface="+mj-lt"/>
              </a:rPr>
              <a:t>Convaincu du lien indéniable entre gouvernance et qualité, et l’affinité inaliénable avec le service public ; la perspective d’une amélioration de la qualité du service dans l’APC devrait donner </a:t>
            </a:r>
            <a:r>
              <a:rPr lang="fr-FR" sz="2600" dirty="0" smtClean="0">
                <a:solidFill>
                  <a:srgbClr val="000000"/>
                </a:solidFill>
                <a:latin typeface="Garamond"/>
              </a:rPr>
              <a:t>lieu </a:t>
            </a:r>
            <a:r>
              <a:rPr lang="fr-FR" sz="2600" dirty="0" smtClean="0">
                <a:solidFill>
                  <a:srgbClr val="000000"/>
                </a:solidFill>
                <a:latin typeface="+mj-lt"/>
              </a:rPr>
              <a:t>à l’implémentation :</a:t>
            </a:r>
          </a:p>
          <a:p>
            <a:pPr algn="just" eaLnBrk="1" hangingPunct="1">
              <a:buClr>
                <a:srgbClr val="CC9900"/>
              </a:buClr>
              <a:buFontTx/>
              <a:buChar char="-"/>
              <a:defRPr/>
            </a:pPr>
            <a:r>
              <a:rPr lang="fr-FR" sz="2000" b="1" i="1" dirty="0" smtClean="0">
                <a:solidFill>
                  <a:srgbClr val="000000"/>
                </a:solidFill>
                <a:latin typeface="+mj-lt"/>
              </a:rPr>
              <a:t>De l’Assurance Qualité dans les EPA </a:t>
            </a:r>
            <a:r>
              <a:rPr lang="fr-FR" sz="2000" b="1" i="1" dirty="0" smtClean="0">
                <a:solidFill>
                  <a:srgbClr val="000000"/>
                </a:solidFill>
                <a:latin typeface="+mj-lt"/>
              </a:rPr>
              <a:t> (ISO 9001, CAF) ;</a:t>
            </a:r>
            <a:endParaRPr lang="fr-FR" sz="2000" b="1" i="1" dirty="0" smtClean="0">
              <a:solidFill>
                <a:srgbClr val="000000"/>
              </a:solidFill>
              <a:latin typeface="+mj-lt"/>
            </a:endParaRPr>
          </a:p>
          <a:p>
            <a:pPr algn="just" eaLnBrk="1" hangingPunct="1">
              <a:buClr>
                <a:srgbClr val="CC9900"/>
              </a:buClr>
              <a:buFontTx/>
              <a:buChar char="-"/>
              <a:defRPr/>
            </a:pPr>
            <a:r>
              <a:rPr lang="fr-FR" sz="2000" b="1" i="1" dirty="0" smtClean="0">
                <a:solidFill>
                  <a:srgbClr val="000000"/>
                </a:solidFill>
                <a:latin typeface="+mj-lt"/>
              </a:rPr>
              <a:t>Des chartes </a:t>
            </a:r>
            <a:r>
              <a:rPr lang="fr-FR" sz="2000" b="1" i="1" dirty="0" smtClean="0">
                <a:solidFill>
                  <a:srgbClr val="000000"/>
                </a:solidFill>
                <a:latin typeface="+mj-lt"/>
              </a:rPr>
              <a:t>de service dans les services </a:t>
            </a:r>
            <a:r>
              <a:rPr lang="fr-FR" sz="2000" b="1" i="1" dirty="0" smtClean="0">
                <a:solidFill>
                  <a:srgbClr val="000000"/>
                </a:solidFill>
                <a:latin typeface="+mj-lt"/>
              </a:rPr>
              <a:t>centraux et déconcentrés ;</a:t>
            </a:r>
          </a:p>
          <a:p>
            <a:pPr algn="just" eaLnBrk="1" hangingPunct="1">
              <a:buClr>
                <a:srgbClr val="CC9900"/>
              </a:buClr>
              <a:buFontTx/>
              <a:buChar char="-"/>
              <a:defRPr/>
            </a:pPr>
            <a:r>
              <a:rPr lang="fr-FR" sz="2000" b="1" i="1" dirty="0" smtClean="0">
                <a:solidFill>
                  <a:srgbClr val="000000"/>
                </a:solidFill>
                <a:latin typeface="+mj-lt"/>
              </a:rPr>
              <a:t>Des </a:t>
            </a:r>
            <a:r>
              <a:rPr lang="fr-FR" sz="2000" b="1" i="1" dirty="0" smtClean="0">
                <a:solidFill>
                  <a:srgbClr val="000000"/>
                </a:solidFill>
                <a:latin typeface="+mj-lt"/>
              </a:rPr>
              <a:t>référentiels de service dans les services publics </a:t>
            </a:r>
            <a:r>
              <a:rPr lang="fr-FR" sz="2000" b="1" i="1" dirty="0" smtClean="0">
                <a:solidFill>
                  <a:srgbClr val="000000"/>
                </a:solidFill>
                <a:latin typeface="+mj-lt"/>
              </a:rPr>
              <a:t>décentralisés (Mairie)</a:t>
            </a:r>
            <a:endParaRPr lang="fr-FR" sz="2000" dirty="0" smtClean="0">
              <a:solidFill>
                <a:srgbClr val="000000"/>
              </a:solidFill>
              <a:latin typeface="+mj-lt"/>
            </a:endParaRPr>
          </a:p>
          <a:p>
            <a:pPr marL="0" indent="0" algn="just" eaLnBrk="1" hangingPunct="1">
              <a:buClr>
                <a:srgbClr val="CC9900"/>
              </a:buClr>
              <a:buNone/>
              <a:defRPr/>
            </a:pPr>
            <a:r>
              <a:rPr lang="fr-FR" sz="2600" dirty="0" smtClean="0">
                <a:solidFill>
                  <a:srgbClr val="000000"/>
                </a:solidFill>
                <a:latin typeface="+mj-lt"/>
              </a:rPr>
              <a:t>	L’amélioration de la qualité du service public est un gage de </a:t>
            </a:r>
            <a:r>
              <a:rPr lang="fr-FR" sz="2600" dirty="0" smtClean="0">
                <a:solidFill>
                  <a:srgbClr val="000000"/>
                </a:solidFill>
                <a:latin typeface="+mj-lt"/>
              </a:rPr>
              <a:t>stabilité, de </a:t>
            </a:r>
            <a:r>
              <a:rPr lang="fr-FR" sz="2600" dirty="0" smtClean="0">
                <a:solidFill>
                  <a:srgbClr val="000000"/>
                </a:solidFill>
                <a:latin typeface="+mj-lt"/>
              </a:rPr>
              <a:t>paix </a:t>
            </a:r>
            <a:r>
              <a:rPr lang="fr-FR" sz="2600" dirty="0" smtClean="0">
                <a:solidFill>
                  <a:srgbClr val="000000"/>
                </a:solidFill>
                <a:latin typeface="+mj-lt"/>
              </a:rPr>
              <a:t>et d’une </a:t>
            </a:r>
            <a:r>
              <a:rPr lang="fr-FR" sz="2600" dirty="0" smtClean="0">
                <a:solidFill>
                  <a:srgbClr val="000000"/>
                </a:solidFill>
                <a:latin typeface="+mj-lt"/>
              </a:rPr>
              <a:t>plus grande </a:t>
            </a:r>
            <a:r>
              <a:rPr lang="fr-FR" sz="2600" b="1" i="1" dirty="0" smtClean="0">
                <a:solidFill>
                  <a:srgbClr val="000000"/>
                </a:solidFill>
                <a:latin typeface="+mj-lt"/>
              </a:rPr>
              <a:t>légitimité des institutions publiques.</a:t>
            </a:r>
            <a:r>
              <a:rPr lang="fr-FR" sz="2600" dirty="0" smtClean="0">
                <a:solidFill>
                  <a:srgbClr val="000000"/>
                </a:solidFill>
                <a:latin typeface="+mj-lt"/>
              </a:rPr>
              <a:t> </a:t>
            </a:r>
            <a:r>
              <a:rPr lang="fr-FR" sz="2300" dirty="0" smtClean="0">
                <a:solidFill>
                  <a:srgbClr val="000000"/>
                </a:solidFill>
                <a:latin typeface="+mj-lt"/>
              </a:rPr>
              <a:t>En définitive, envisagée la </a:t>
            </a:r>
            <a:r>
              <a:rPr lang="fr-FR" sz="2300" b="1" i="1" dirty="0" smtClean="0">
                <a:solidFill>
                  <a:srgbClr val="000000"/>
                </a:solidFill>
                <a:latin typeface="+mj-lt"/>
              </a:rPr>
              <a:t>gouvernance </a:t>
            </a:r>
            <a:r>
              <a:rPr lang="fr-FR" sz="2300" dirty="0" smtClean="0">
                <a:solidFill>
                  <a:srgbClr val="000000"/>
                </a:solidFill>
                <a:latin typeface="+mj-lt"/>
              </a:rPr>
              <a:t>c’est implicitement interpeller la </a:t>
            </a:r>
            <a:r>
              <a:rPr lang="fr-FR" sz="2300" b="1" i="1" dirty="0" smtClean="0">
                <a:solidFill>
                  <a:srgbClr val="000000"/>
                </a:solidFill>
                <a:latin typeface="+mj-lt"/>
              </a:rPr>
              <a:t>qualité dans la gestion   du service public.</a:t>
            </a:r>
            <a:endParaRPr lang="fr-FR" sz="2300" b="1" i="1" dirty="0">
              <a:solidFill>
                <a:srgbClr val="000000"/>
              </a:solidFill>
              <a:latin typeface="+mj-lt"/>
            </a:endParaRPr>
          </a:p>
          <a:p>
            <a:pPr marL="0" indent="0" algn="just">
              <a:buNone/>
              <a:defRPr/>
            </a:pPr>
            <a:endParaRPr lang="fr-CA" sz="2800" dirty="0"/>
          </a:p>
        </p:txBody>
      </p:sp>
      <p:sp>
        <p:nvSpPr>
          <p:cNvPr id="2" name="ZoneTexte 1"/>
          <p:cNvSpPr txBox="1"/>
          <p:nvPr/>
        </p:nvSpPr>
        <p:spPr>
          <a:xfrm>
            <a:off x="539552" y="260350"/>
            <a:ext cx="8208912"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err="1" smtClean="0">
                <a:solidFill>
                  <a:srgbClr val="3B812F"/>
                </a:solidFill>
                <a:latin typeface="Garamond"/>
              </a:rPr>
              <a:t>Recommandations</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26</a:t>
            </a:fld>
            <a:endParaRPr lang="fr-FR" altLang="en-US"/>
          </a:p>
        </p:txBody>
      </p:sp>
      <p:pic>
        <p:nvPicPr>
          <p:cNvPr id="6" name="Image 5"/>
          <p:cNvPicPr/>
          <p:nvPr/>
        </p:nvPicPr>
        <p:blipFill>
          <a:blip r:embed="rId2"/>
          <a:srcRect l="3937" t="3937" r="11811" b="15748"/>
          <a:stretch>
            <a:fillRect/>
          </a:stretch>
        </p:blipFill>
        <p:spPr bwMode="auto">
          <a:xfrm>
            <a:off x="8100392" y="352092"/>
            <a:ext cx="737695" cy="693683"/>
          </a:xfrm>
          <a:prstGeom prst="ellipse">
            <a:avLst/>
          </a:prstGeom>
          <a:ln>
            <a:noFill/>
          </a:ln>
          <a:effectLst>
            <a:softEdge rad="112500"/>
          </a:effectLst>
        </p:spPr>
      </p:pic>
    </p:spTree>
    <p:extLst>
      <p:ext uri="{BB962C8B-B14F-4D97-AF65-F5344CB8AC3E}">
        <p14:creationId xmlns:p14="http://schemas.microsoft.com/office/powerpoint/2010/main" val="161781197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755576" y="1268759"/>
            <a:ext cx="7344817" cy="3748719"/>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kern="0" dirty="0" err="1" smtClean="0">
                <a:solidFill>
                  <a:schemeClr val="accent1">
                    <a:lumMod val="50000"/>
                  </a:schemeClr>
                </a:solidFill>
                <a:latin typeface="Garamond"/>
              </a:rPr>
              <a:t>Merci</a:t>
            </a:r>
            <a:r>
              <a:rPr lang="en-CA" sz="4400" b="1" i="1" kern="0" dirty="0" smtClean="0">
                <a:solidFill>
                  <a:schemeClr val="accent1">
                    <a:lumMod val="50000"/>
                  </a:schemeClr>
                </a:solidFill>
                <a:latin typeface="Garamond"/>
              </a:rPr>
              <a:t> pour </a:t>
            </a:r>
            <a:r>
              <a:rPr lang="en-CA" sz="4400" b="1" i="1" kern="0" dirty="0" err="1" smtClean="0">
                <a:solidFill>
                  <a:schemeClr val="accent1">
                    <a:lumMod val="50000"/>
                  </a:schemeClr>
                </a:solidFill>
                <a:latin typeface="Garamond"/>
              </a:rPr>
              <a:t>votre</a:t>
            </a:r>
            <a:r>
              <a:rPr lang="en-CA" sz="4400" b="1" i="1" kern="0" dirty="0" smtClean="0">
                <a:solidFill>
                  <a:schemeClr val="accent1">
                    <a:lumMod val="50000"/>
                  </a:schemeClr>
                </a:solidFill>
                <a:latin typeface="Garamond"/>
              </a:rPr>
              <a:t> </a:t>
            </a:r>
            <a:r>
              <a:rPr lang="en-CA" sz="4400" b="1" i="1" kern="0" dirty="0" err="1" smtClean="0">
                <a:solidFill>
                  <a:schemeClr val="accent1">
                    <a:lumMod val="50000"/>
                  </a:schemeClr>
                </a:solidFill>
                <a:latin typeface="Garamond"/>
              </a:rPr>
              <a:t>aimable</a:t>
            </a:r>
            <a:r>
              <a:rPr lang="en-CA" sz="4400" b="1" i="1" kern="0" dirty="0" smtClean="0">
                <a:solidFill>
                  <a:schemeClr val="accent1">
                    <a:lumMod val="50000"/>
                  </a:schemeClr>
                </a:solidFill>
                <a:latin typeface="Garamond"/>
              </a:rPr>
              <a:t> attention !</a:t>
            </a:r>
          </a:p>
          <a:p>
            <a:pPr marL="342900" indent="-342900" algn="ctr" eaLnBrk="0" fontAlgn="base" hangingPunct="0">
              <a:spcBef>
                <a:spcPct val="20000"/>
              </a:spcBef>
              <a:spcAft>
                <a:spcPct val="0"/>
              </a:spcAft>
              <a:buClr>
                <a:srgbClr val="CC9900"/>
              </a:buClr>
              <a:buSzPct val="65000"/>
              <a:defRPr/>
            </a:pPr>
            <a:endParaRPr lang="en-CA" sz="4400" b="1" i="1" kern="0" dirty="0" smtClean="0">
              <a:solidFill>
                <a:schemeClr val="accent1">
                  <a:lumMod val="50000"/>
                </a:schemeClr>
              </a:solidFill>
              <a:latin typeface="Garamond"/>
            </a:endParaRPr>
          </a:p>
          <a:p>
            <a:pPr marL="342900" indent="-342900" algn="ctr" eaLnBrk="0" fontAlgn="base" hangingPunct="0">
              <a:spcBef>
                <a:spcPct val="20000"/>
              </a:spcBef>
              <a:spcAft>
                <a:spcPct val="0"/>
              </a:spcAft>
              <a:buClr>
                <a:srgbClr val="CC9900"/>
              </a:buClr>
              <a:buSzPct val="65000"/>
              <a:defRPr/>
            </a:pPr>
            <a:r>
              <a:rPr lang="en-CA" sz="4400" b="1" i="1" kern="0" dirty="0" smtClean="0">
                <a:solidFill>
                  <a:schemeClr val="accent1">
                    <a:lumMod val="50000"/>
                  </a:schemeClr>
                </a:solidFill>
                <a:latin typeface="Garamond"/>
              </a:rPr>
              <a:t>Avec </a:t>
            </a:r>
            <a:r>
              <a:rPr lang="en-CA" sz="4400" b="1" i="1" kern="0" dirty="0" err="1" smtClean="0">
                <a:solidFill>
                  <a:schemeClr val="accent1">
                    <a:lumMod val="50000"/>
                  </a:schemeClr>
                </a:solidFill>
                <a:latin typeface="Garamond"/>
              </a:rPr>
              <a:t>plaisir</a:t>
            </a:r>
            <a:r>
              <a:rPr lang="en-CA" sz="4400" b="1" i="1" kern="0" dirty="0" smtClean="0">
                <a:solidFill>
                  <a:schemeClr val="accent1">
                    <a:lumMod val="50000"/>
                  </a:schemeClr>
                </a:solidFill>
                <a:latin typeface="Garamond"/>
              </a:rPr>
              <a:t> nous </a:t>
            </a:r>
            <a:r>
              <a:rPr lang="en-CA" sz="4400" b="1" i="1" kern="0" dirty="0" err="1" smtClean="0">
                <a:solidFill>
                  <a:schemeClr val="accent1">
                    <a:lumMod val="50000"/>
                  </a:schemeClr>
                </a:solidFill>
                <a:latin typeface="Garamond"/>
              </a:rPr>
              <a:t>répondrons</a:t>
            </a:r>
            <a:r>
              <a:rPr lang="en-CA" sz="4400" b="1" i="1" kern="0" dirty="0" smtClean="0">
                <a:solidFill>
                  <a:schemeClr val="accent1">
                    <a:lumMod val="50000"/>
                  </a:schemeClr>
                </a:solidFill>
                <a:latin typeface="Garamond"/>
              </a:rPr>
              <a:t> à </a:t>
            </a:r>
            <a:r>
              <a:rPr lang="en-CA" sz="4400" b="1" i="1" kern="0" dirty="0" err="1" smtClean="0">
                <a:solidFill>
                  <a:schemeClr val="accent1">
                    <a:lumMod val="50000"/>
                  </a:schemeClr>
                </a:solidFill>
                <a:latin typeface="Garamond"/>
              </a:rPr>
              <a:t>vos</a:t>
            </a:r>
            <a:r>
              <a:rPr lang="en-CA" sz="4400" b="1" i="1" kern="0" dirty="0" smtClean="0">
                <a:solidFill>
                  <a:schemeClr val="accent1">
                    <a:lumMod val="50000"/>
                  </a:schemeClr>
                </a:solidFill>
                <a:latin typeface="Garamond"/>
              </a:rPr>
              <a:t> questions.</a:t>
            </a:r>
            <a:endParaRPr lang="en-CA" sz="4400" b="1" i="1" kern="0" dirty="0">
              <a:solidFill>
                <a:schemeClr val="accent1">
                  <a:lumMod val="50000"/>
                </a:schemeClr>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27</a:t>
            </a:fld>
            <a:endParaRPr lang="fr-FR" altLang="en-US"/>
          </a:p>
        </p:txBody>
      </p:sp>
    </p:spTree>
    <p:extLst>
      <p:ext uri="{BB962C8B-B14F-4D97-AF65-F5344CB8AC3E}">
        <p14:creationId xmlns:p14="http://schemas.microsoft.com/office/powerpoint/2010/main" val="127755066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683568" y="1268760"/>
            <a:ext cx="7632848" cy="4752528"/>
          </a:xfrm>
        </p:spPr>
        <p:txBody>
          <a:bodyPr/>
          <a:lstStyle/>
          <a:p>
            <a:pPr algn="just" eaLnBrk="1" hangingPunct="1">
              <a:lnSpc>
                <a:spcPct val="90000"/>
              </a:lnSpc>
              <a:buClr>
                <a:srgbClr val="006666"/>
              </a:buClr>
              <a:buSzPct val="70000"/>
              <a:buFont typeface="Wingdings" pitchFamily="2" charset="2"/>
              <a:buChar char="ü"/>
              <a:defRPr/>
            </a:pPr>
            <a:endParaRPr lang="fr-FR" sz="800" dirty="0" smtClean="0">
              <a:solidFill>
                <a:srgbClr val="000000"/>
              </a:solidFill>
              <a:latin typeface="+mj-lt"/>
            </a:endParaRPr>
          </a:p>
          <a:p>
            <a:pPr marL="0" indent="0" algn="just" eaLnBrk="1" hangingPunct="1">
              <a:lnSpc>
                <a:spcPct val="90000"/>
              </a:lnSpc>
              <a:buClr>
                <a:srgbClr val="006666"/>
              </a:buClr>
              <a:buSzPct val="70000"/>
              <a:buNone/>
              <a:defRPr/>
            </a:pPr>
            <a:r>
              <a:rPr lang="fr-FR" dirty="0" smtClean="0">
                <a:solidFill>
                  <a:srgbClr val="000000"/>
                </a:solidFill>
                <a:latin typeface="+mj-lt"/>
              </a:rPr>
              <a:t>	</a:t>
            </a:r>
            <a:r>
              <a:rPr lang="fr-FR" sz="2700" dirty="0" smtClean="0">
                <a:solidFill>
                  <a:srgbClr val="000000"/>
                </a:solidFill>
                <a:latin typeface="+mj-lt"/>
              </a:rPr>
              <a:t>La présente communication élucide </a:t>
            </a:r>
            <a:r>
              <a:rPr lang="fr-FR" sz="2700" dirty="0" smtClean="0">
                <a:solidFill>
                  <a:srgbClr val="000000"/>
                </a:solidFill>
                <a:latin typeface="+mj-lt"/>
              </a:rPr>
              <a:t>les concepts de </a:t>
            </a:r>
            <a:r>
              <a:rPr lang="fr-FR" sz="2700" b="1" i="1" dirty="0" smtClean="0">
                <a:solidFill>
                  <a:srgbClr val="000000"/>
                </a:solidFill>
                <a:latin typeface="+mj-lt"/>
              </a:rPr>
              <a:t>gouvernance</a:t>
            </a:r>
            <a:r>
              <a:rPr lang="fr-FR" sz="2700" dirty="0" smtClean="0">
                <a:solidFill>
                  <a:srgbClr val="000000"/>
                </a:solidFill>
                <a:latin typeface="+mj-lt"/>
              </a:rPr>
              <a:t>, </a:t>
            </a:r>
            <a:r>
              <a:rPr lang="fr-FR" sz="2700" b="1" i="1" dirty="0" smtClean="0">
                <a:solidFill>
                  <a:srgbClr val="000000"/>
                </a:solidFill>
                <a:latin typeface="+mj-lt"/>
              </a:rPr>
              <a:t>qualité</a:t>
            </a:r>
            <a:r>
              <a:rPr lang="fr-FR" sz="2700" dirty="0" smtClean="0">
                <a:solidFill>
                  <a:srgbClr val="000000"/>
                </a:solidFill>
                <a:latin typeface="+mj-lt"/>
              </a:rPr>
              <a:t> et </a:t>
            </a:r>
            <a:r>
              <a:rPr lang="fr-FR" sz="2700" b="1" i="1" dirty="0" smtClean="0">
                <a:solidFill>
                  <a:srgbClr val="000000"/>
                </a:solidFill>
                <a:latin typeface="+mj-lt"/>
              </a:rPr>
              <a:t>service public</a:t>
            </a:r>
            <a:r>
              <a:rPr lang="fr-FR" sz="2700" dirty="0" smtClean="0">
                <a:solidFill>
                  <a:srgbClr val="000000"/>
                </a:solidFill>
                <a:latin typeface="+mj-lt"/>
              </a:rPr>
              <a:t>. </a:t>
            </a:r>
            <a:r>
              <a:rPr lang="fr-FR" sz="2700" dirty="0" smtClean="0">
                <a:solidFill>
                  <a:srgbClr val="000000"/>
                </a:solidFill>
                <a:latin typeface="+mj-lt"/>
              </a:rPr>
              <a:t>Nous relevons une synergie </a:t>
            </a:r>
            <a:r>
              <a:rPr lang="fr-FR" sz="2700" dirty="0" smtClean="0">
                <a:solidFill>
                  <a:srgbClr val="000000"/>
                </a:solidFill>
                <a:latin typeface="+mj-lt"/>
              </a:rPr>
              <a:t>théorique </a:t>
            </a:r>
            <a:r>
              <a:rPr lang="fr-FR" sz="2700" dirty="0" smtClean="0">
                <a:solidFill>
                  <a:srgbClr val="000000"/>
                </a:solidFill>
                <a:latin typeface="+mj-lt"/>
              </a:rPr>
              <a:t>dans </a:t>
            </a:r>
            <a:r>
              <a:rPr lang="fr-FR" sz="2700" dirty="0" smtClean="0">
                <a:solidFill>
                  <a:srgbClr val="000000"/>
                </a:solidFill>
                <a:latin typeface="+mj-lt"/>
              </a:rPr>
              <a:t>l’optique d’un </a:t>
            </a:r>
            <a:r>
              <a:rPr lang="fr-FR" sz="2700" b="1" i="1" dirty="0" smtClean="0">
                <a:solidFill>
                  <a:srgbClr val="000000"/>
                </a:solidFill>
                <a:latin typeface="+mj-lt"/>
              </a:rPr>
              <a:t>service public de qualité</a:t>
            </a:r>
            <a:r>
              <a:rPr lang="fr-FR" sz="2700" dirty="0" smtClean="0">
                <a:solidFill>
                  <a:srgbClr val="000000"/>
                </a:solidFill>
                <a:latin typeface="+mj-lt"/>
              </a:rPr>
              <a:t>.  </a:t>
            </a:r>
          </a:p>
          <a:p>
            <a:pPr marL="0" indent="0" algn="just" eaLnBrk="1" hangingPunct="1">
              <a:lnSpc>
                <a:spcPct val="90000"/>
              </a:lnSpc>
              <a:buClr>
                <a:srgbClr val="006666"/>
              </a:buClr>
              <a:buSzPct val="70000"/>
              <a:buNone/>
              <a:defRPr/>
            </a:pPr>
            <a:r>
              <a:rPr lang="fr-FR" sz="2700" dirty="0" smtClean="0">
                <a:solidFill>
                  <a:srgbClr val="000000"/>
                </a:solidFill>
                <a:latin typeface="+mj-lt"/>
              </a:rPr>
              <a:t>À travers  les résultats </a:t>
            </a:r>
            <a:r>
              <a:rPr lang="fr-FR" sz="2700" dirty="0" smtClean="0">
                <a:solidFill>
                  <a:srgbClr val="000000"/>
                </a:solidFill>
                <a:latin typeface="+mj-lt"/>
              </a:rPr>
              <a:t>d’une enquête commanditée par le MINFOPRA, </a:t>
            </a:r>
            <a:r>
              <a:rPr lang="fr-FR" sz="2700" dirty="0" smtClean="0">
                <a:solidFill>
                  <a:srgbClr val="000000"/>
                </a:solidFill>
                <a:latin typeface="+mj-lt"/>
              </a:rPr>
              <a:t>nous mettons en lumière les </a:t>
            </a:r>
            <a:r>
              <a:rPr lang="fr-FR" sz="2700" dirty="0" smtClean="0">
                <a:solidFill>
                  <a:srgbClr val="000000"/>
                </a:solidFill>
                <a:latin typeface="+mj-lt"/>
              </a:rPr>
              <a:t>aspects de la </a:t>
            </a:r>
            <a:r>
              <a:rPr lang="fr-FR" sz="2700" b="1" dirty="0" smtClean="0">
                <a:solidFill>
                  <a:srgbClr val="000000"/>
                </a:solidFill>
                <a:latin typeface="+mj-lt"/>
              </a:rPr>
              <a:t>non-qualité</a:t>
            </a:r>
            <a:r>
              <a:rPr lang="fr-FR" sz="2700" dirty="0" smtClean="0">
                <a:solidFill>
                  <a:srgbClr val="000000"/>
                </a:solidFill>
                <a:latin typeface="+mj-lt"/>
              </a:rPr>
              <a:t> dans les services publics camerounais. </a:t>
            </a:r>
            <a:endParaRPr lang="fr-FR" sz="2700" dirty="0" smtClean="0">
              <a:solidFill>
                <a:srgbClr val="000000"/>
              </a:solidFill>
              <a:latin typeface="+mj-lt"/>
            </a:endParaRPr>
          </a:p>
          <a:p>
            <a:pPr marL="0" indent="0" algn="just" eaLnBrk="1" hangingPunct="1">
              <a:lnSpc>
                <a:spcPct val="90000"/>
              </a:lnSpc>
              <a:buClr>
                <a:srgbClr val="006666"/>
              </a:buClr>
              <a:buSzPct val="70000"/>
              <a:buNone/>
              <a:defRPr/>
            </a:pPr>
            <a:r>
              <a:rPr lang="fr-FR" sz="2700" dirty="0" smtClean="0">
                <a:solidFill>
                  <a:srgbClr val="000000"/>
                </a:solidFill>
                <a:latin typeface="+mj-lt"/>
              </a:rPr>
              <a:t>Fort </a:t>
            </a:r>
            <a:r>
              <a:rPr lang="fr-FR" sz="2700" dirty="0" smtClean="0">
                <a:solidFill>
                  <a:srgbClr val="000000"/>
                </a:solidFill>
                <a:latin typeface="+mj-lt"/>
              </a:rPr>
              <a:t>de cette éclairage, nous proposons </a:t>
            </a:r>
            <a:r>
              <a:rPr lang="fr-FR" sz="2700" dirty="0" smtClean="0">
                <a:solidFill>
                  <a:srgbClr val="000000"/>
                </a:solidFill>
                <a:latin typeface="+mj-lt"/>
              </a:rPr>
              <a:t>des approches de gouvernance par la qualité, pour une modernisation de l’APC, un service public de qualité et la satisfaction </a:t>
            </a:r>
            <a:r>
              <a:rPr lang="fr-FR" sz="2700" dirty="0" smtClean="0">
                <a:solidFill>
                  <a:srgbClr val="000000"/>
                </a:solidFill>
                <a:latin typeface="+mj-lt"/>
              </a:rPr>
              <a:t>des usagers. </a:t>
            </a:r>
            <a:endParaRPr lang="fr-FR" dirty="0" smtClean="0">
              <a:latin typeface="+mj-lt"/>
            </a:endParaRPr>
          </a:p>
        </p:txBody>
      </p:sp>
      <p:sp>
        <p:nvSpPr>
          <p:cNvPr id="6147" name="Titre 1"/>
          <p:cNvSpPr>
            <a:spLocks noGrp="1"/>
          </p:cNvSpPr>
          <p:nvPr>
            <p:ph type="title"/>
          </p:nvPr>
        </p:nvSpPr>
        <p:spPr>
          <a:xfrm>
            <a:off x="468313" y="476250"/>
            <a:ext cx="8229600" cy="703263"/>
          </a:xfrm>
        </p:spPr>
        <p:txBody>
          <a:bodyPr/>
          <a:lstStyle/>
          <a:p>
            <a:pPr algn="ctr"/>
            <a:r>
              <a:rPr lang="fr-FR" sz="4400" b="1" i="1" u="sng" dirty="0" smtClean="0"/>
              <a:t>Résumé</a:t>
            </a:r>
            <a:endParaRPr lang="fr-FR" sz="4400" b="1" i="1" u="sng" dirty="0" smtClean="0"/>
          </a:p>
        </p:txBody>
      </p:sp>
      <p:sp>
        <p:nvSpPr>
          <p:cNvPr id="2" name="Espace réservé du pied de page 1"/>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04E399B0-0685-4115-AE15-FE158AA3CF01}" type="slidenum">
              <a:rPr lang="fr-FR" altLang="en-US" smtClean="0"/>
              <a:pPr>
                <a:defRPr/>
              </a:pPr>
              <a:t>3</a:t>
            </a:fld>
            <a:endParaRPr lang="fr-FR" altLang="en-US"/>
          </a:p>
        </p:txBody>
      </p:sp>
    </p:spTree>
    <p:extLst>
      <p:ext uri="{BB962C8B-B14F-4D97-AF65-F5344CB8AC3E}">
        <p14:creationId xmlns:p14="http://schemas.microsoft.com/office/powerpoint/2010/main" val="18412547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itre 1"/>
          <p:cNvSpPr>
            <a:spLocks noGrp="1"/>
          </p:cNvSpPr>
          <p:nvPr>
            <p:ph type="title"/>
          </p:nvPr>
        </p:nvSpPr>
        <p:spPr>
          <a:xfrm>
            <a:off x="251520" y="332656"/>
            <a:ext cx="8229600" cy="703263"/>
          </a:xfrm>
        </p:spPr>
        <p:txBody>
          <a:bodyPr/>
          <a:lstStyle/>
          <a:p>
            <a:pPr algn="ctr"/>
            <a:r>
              <a:rPr lang="fr-FR" sz="4400" b="1" i="1" u="sng" dirty="0" smtClean="0"/>
              <a:t>But de la communication</a:t>
            </a:r>
          </a:p>
        </p:txBody>
      </p:sp>
      <p:sp>
        <p:nvSpPr>
          <p:cNvPr id="6" name="Espace réservé du contenu 2"/>
          <p:cNvSpPr>
            <a:spLocks noGrp="1"/>
          </p:cNvSpPr>
          <p:nvPr>
            <p:ph sz="half" idx="1"/>
          </p:nvPr>
        </p:nvSpPr>
        <p:spPr>
          <a:xfrm>
            <a:off x="1187624" y="1988840"/>
            <a:ext cx="6408712" cy="3096344"/>
          </a:xfrm>
        </p:spPr>
        <p:txBody>
          <a:bodyPr/>
          <a:lstStyle/>
          <a:p>
            <a:pPr algn="just" eaLnBrk="1" hangingPunct="1">
              <a:lnSpc>
                <a:spcPct val="90000"/>
              </a:lnSpc>
              <a:buClr>
                <a:srgbClr val="006666"/>
              </a:buClr>
              <a:buSzPct val="70000"/>
              <a:buFont typeface="Wingdings" pitchFamily="2" charset="2"/>
              <a:buChar char="ü"/>
              <a:defRPr/>
            </a:pPr>
            <a:endParaRPr lang="fr-FR" dirty="0" smtClean="0">
              <a:solidFill>
                <a:srgbClr val="000000"/>
              </a:solidFill>
              <a:latin typeface="+mj-lt"/>
            </a:endParaRPr>
          </a:p>
          <a:p>
            <a:pPr eaLnBrk="1" hangingPunct="1">
              <a:lnSpc>
                <a:spcPct val="90000"/>
              </a:lnSpc>
              <a:buClr>
                <a:srgbClr val="006666"/>
              </a:buClr>
              <a:buSzPct val="70000"/>
              <a:buFont typeface="Wingdings" pitchFamily="2" charset="2"/>
              <a:buChar char="ü"/>
              <a:defRPr/>
            </a:pPr>
            <a:r>
              <a:rPr lang="fr-FR" sz="3200" b="1" i="1" dirty="0" smtClean="0">
                <a:solidFill>
                  <a:srgbClr val="000000"/>
                </a:solidFill>
                <a:latin typeface="+mj-lt"/>
              </a:rPr>
              <a:t>Promouvoir </a:t>
            </a:r>
            <a:r>
              <a:rPr lang="fr-FR" sz="3200" b="1" i="1" dirty="0" smtClean="0">
                <a:solidFill>
                  <a:srgbClr val="000000"/>
                </a:solidFill>
                <a:latin typeface="+mj-lt"/>
              </a:rPr>
              <a:t>par la sensibilisation, la </a:t>
            </a:r>
            <a:r>
              <a:rPr lang="fr-FR" sz="3200" b="1" i="1" dirty="0" smtClean="0">
                <a:solidFill>
                  <a:srgbClr val="000000"/>
                </a:solidFill>
                <a:latin typeface="+mj-lt"/>
              </a:rPr>
              <a:t>culture de la qualité au sein des </a:t>
            </a:r>
            <a:r>
              <a:rPr lang="fr-FR" sz="3200" b="1" i="1" dirty="0" smtClean="0">
                <a:solidFill>
                  <a:srgbClr val="000000"/>
                </a:solidFill>
                <a:latin typeface="+mj-lt"/>
              </a:rPr>
              <a:t>institutions publiques </a:t>
            </a:r>
            <a:r>
              <a:rPr lang="fr-FR" sz="3200" b="1" i="1" dirty="0" smtClean="0">
                <a:solidFill>
                  <a:srgbClr val="000000"/>
                </a:solidFill>
                <a:latin typeface="+mj-lt"/>
              </a:rPr>
              <a:t>camerounaises.</a:t>
            </a:r>
          </a:p>
          <a:p>
            <a:pPr marL="0" indent="0" algn="just" eaLnBrk="1" hangingPunct="1">
              <a:lnSpc>
                <a:spcPct val="90000"/>
              </a:lnSpc>
              <a:buClr>
                <a:srgbClr val="006666"/>
              </a:buClr>
              <a:buSzPct val="70000"/>
              <a:buNone/>
              <a:defRPr/>
            </a:pPr>
            <a:endParaRPr lang="fr-FR" sz="3200" b="1" i="1" dirty="0" smtClean="0">
              <a:solidFill>
                <a:srgbClr val="000000"/>
              </a:solidFill>
              <a:latin typeface="+mj-lt"/>
            </a:endParaRPr>
          </a:p>
          <a:p>
            <a:pPr marL="0" indent="0" algn="just" eaLnBrk="1" hangingPunct="1">
              <a:lnSpc>
                <a:spcPct val="90000"/>
              </a:lnSpc>
              <a:buClr>
                <a:srgbClr val="006666"/>
              </a:buClr>
              <a:buSzPct val="70000"/>
              <a:buNone/>
              <a:defRPr/>
            </a:pPr>
            <a:endParaRPr lang="fr-FR" sz="3200" b="1" i="1" dirty="0" smtClean="0">
              <a:solidFill>
                <a:srgbClr val="000000"/>
              </a:solidFill>
              <a:latin typeface="+mj-lt"/>
            </a:endParaRPr>
          </a:p>
        </p:txBody>
      </p:sp>
      <p:sp>
        <p:nvSpPr>
          <p:cNvPr id="5" name="Espace réservé du pied de page 4"/>
          <p:cNvSpPr>
            <a:spLocks noGrp="1"/>
          </p:cNvSpPr>
          <p:nvPr>
            <p:ph type="ftr" sz="quarter" idx="11"/>
          </p:nvPr>
        </p:nvSpPr>
        <p:spPr/>
        <p:txBody>
          <a:bodyPr/>
          <a:lstStyle/>
          <a:p>
            <a:pPr>
              <a:defRPr/>
            </a:pPr>
            <a:r>
              <a:rPr lang="fr-FR" altLang="en-US" dirty="0" smtClean="0"/>
              <a:t>SENAQ 2012 </a:t>
            </a:r>
            <a:endParaRPr lang="fr-FR" altLang="en-US" dirty="0"/>
          </a:p>
        </p:txBody>
      </p:sp>
      <p:sp>
        <p:nvSpPr>
          <p:cNvPr id="2" name="Espace réservé du numéro de diapositive 1"/>
          <p:cNvSpPr>
            <a:spLocks noGrp="1"/>
          </p:cNvSpPr>
          <p:nvPr>
            <p:ph type="sldNum" sz="quarter" idx="12"/>
          </p:nvPr>
        </p:nvSpPr>
        <p:spPr/>
        <p:txBody>
          <a:bodyPr/>
          <a:lstStyle/>
          <a:p>
            <a:pPr>
              <a:defRPr/>
            </a:pPr>
            <a:fld id="{04E399B0-0685-4115-AE15-FE158AA3CF01}" type="slidenum">
              <a:rPr lang="fr-FR" altLang="en-US" smtClean="0"/>
              <a:pPr>
                <a:defRPr/>
              </a:pPr>
              <a:t>4</a:t>
            </a:fld>
            <a:endParaRPr lang="fr-FR" altLang="en-US"/>
          </a:p>
        </p:txBody>
      </p:sp>
      <p:pic>
        <p:nvPicPr>
          <p:cNvPr id="7" name="Image 40"/>
          <p:cNvPicPr>
            <a:picLocks noChangeAspect="1" noChangeArrowheads="1"/>
          </p:cNvPicPr>
          <p:nvPr/>
        </p:nvPicPr>
        <p:blipFill>
          <a:blip r:embed="rId2"/>
          <a:srcRect/>
          <a:stretch>
            <a:fillRect/>
          </a:stretch>
        </p:blipFill>
        <p:spPr bwMode="auto">
          <a:xfrm>
            <a:off x="7308304" y="836712"/>
            <a:ext cx="1397000" cy="1397000"/>
          </a:xfrm>
          <a:prstGeom prst="rect">
            <a:avLst/>
          </a:prstGeom>
          <a:noFill/>
          <a:ln w="9525">
            <a:noFill/>
            <a:miter lim="800000"/>
            <a:headEnd/>
            <a:tailEnd/>
          </a:ln>
        </p:spPr>
      </p:pic>
    </p:spTree>
    <p:extLst>
      <p:ext uri="{BB962C8B-B14F-4D97-AF65-F5344CB8AC3E}">
        <p14:creationId xmlns:p14="http://schemas.microsoft.com/office/powerpoint/2010/main" val="2887677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itre 1"/>
          <p:cNvSpPr>
            <a:spLocks noGrp="1"/>
          </p:cNvSpPr>
          <p:nvPr>
            <p:ph type="title"/>
          </p:nvPr>
        </p:nvSpPr>
        <p:spPr>
          <a:xfrm>
            <a:off x="475704" y="152921"/>
            <a:ext cx="8229600" cy="703263"/>
          </a:xfrm>
        </p:spPr>
        <p:txBody>
          <a:bodyPr/>
          <a:lstStyle/>
          <a:p>
            <a:pPr algn="ctr"/>
            <a:r>
              <a:rPr lang="fr-FR" sz="4400" b="1" i="1" u="sng" dirty="0" smtClean="0"/>
              <a:t>Objectifs spécifiques</a:t>
            </a:r>
          </a:p>
        </p:txBody>
      </p:sp>
      <p:sp>
        <p:nvSpPr>
          <p:cNvPr id="6" name="Espace réservé du contenu 2"/>
          <p:cNvSpPr>
            <a:spLocks noGrp="1"/>
          </p:cNvSpPr>
          <p:nvPr>
            <p:ph sz="half" idx="1"/>
          </p:nvPr>
        </p:nvSpPr>
        <p:spPr>
          <a:xfrm>
            <a:off x="374104" y="1268760"/>
            <a:ext cx="7632700" cy="4824536"/>
          </a:xfrm>
        </p:spPr>
        <p:txBody>
          <a:bodyPr/>
          <a:lstStyle/>
          <a:p>
            <a:pPr algn="just" eaLnBrk="1" hangingPunct="1">
              <a:lnSpc>
                <a:spcPct val="90000"/>
              </a:lnSpc>
              <a:buClr>
                <a:srgbClr val="006666"/>
              </a:buClr>
              <a:buSzPct val="70000"/>
              <a:buFont typeface="Wingdings" pitchFamily="2" charset="2"/>
              <a:buChar char="ü"/>
              <a:defRPr/>
            </a:pPr>
            <a:endParaRPr lang="fr-FR" dirty="0" smtClean="0">
              <a:solidFill>
                <a:srgbClr val="000000"/>
              </a:solidFill>
              <a:latin typeface="+mj-lt"/>
            </a:endParaRPr>
          </a:p>
          <a:p>
            <a:pPr algn="just" eaLnBrk="1" hangingPunct="1">
              <a:lnSpc>
                <a:spcPct val="90000"/>
              </a:lnSpc>
              <a:buClr>
                <a:srgbClr val="006666"/>
              </a:buClr>
              <a:buSzPct val="70000"/>
              <a:buFont typeface="Wingdings" pitchFamily="2" charset="2"/>
              <a:buChar char="ü"/>
              <a:defRPr/>
            </a:pPr>
            <a:r>
              <a:rPr lang="fr-FR" sz="2400" b="1" i="1" dirty="0" smtClean="0">
                <a:solidFill>
                  <a:srgbClr val="000000"/>
                </a:solidFill>
                <a:latin typeface="+mj-lt"/>
              </a:rPr>
              <a:t>Préciser </a:t>
            </a:r>
            <a:r>
              <a:rPr lang="fr-FR" sz="2400" b="1" i="1" dirty="0">
                <a:solidFill>
                  <a:srgbClr val="000000"/>
                </a:solidFill>
                <a:latin typeface="+mj-lt"/>
              </a:rPr>
              <a:t> </a:t>
            </a:r>
            <a:r>
              <a:rPr lang="fr-FR" sz="2400" b="1" i="1" dirty="0" smtClean="0">
                <a:solidFill>
                  <a:srgbClr val="000000"/>
                </a:solidFill>
                <a:latin typeface="+mj-lt"/>
              </a:rPr>
              <a:t>quelques concepts clefs</a:t>
            </a:r>
            <a:r>
              <a:rPr lang="fr-FR" sz="2400" b="1" i="1" dirty="0">
                <a:solidFill>
                  <a:srgbClr val="000000"/>
                </a:solidFill>
                <a:latin typeface="+mj-lt"/>
              </a:rPr>
              <a:t> </a:t>
            </a:r>
            <a:r>
              <a:rPr lang="fr-FR" sz="2400" b="1" i="1" dirty="0" smtClean="0">
                <a:solidFill>
                  <a:srgbClr val="000000"/>
                </a:solidFill>
                <a:latin typeface="+mj-lt"/>
              </a:rPr>
              <a:t>;</a:t>
            </a:r>
          </a:p>
          <a:p>
            <a:pPr marL="0" indent="0" algn="just" eaLnBrk="1" hangingPunct="1">
              <a:lnSpc>
                <a:spcPct val="90000"/>
              </a:lnSpc>
              <a:buClr>
                <a:srgbClr val="006666"/>
              </a:buClr>
              <a:buSzPct val="70000"/>
              <a:buNone/>
              <a:defRPr/>
            </a:pPr>
            <a:endParaRPr lang="fr-FR" sz="800" b="1" i="1" dirty="0">
              <a:solidFill>
                <a:srgbClr val="000000"/>
              </a:solidFill>
              <a:latin typeface="+mj-lt"/>
            </a:endParaRPr>
          </a:p>
          <a:p>
            <a:pPr algn="just" eaLnBrk="1" hangingPunct="1">
              <a:lnSpc>
                <a:spcPct val="90000"/>
              </a:lnSpc>
              <a:buClr>
                <a:srgbClr val="006666"/>
              </a:buClr>
              <a:buSzPct val="70000"/>
              <a:buFont typeface="Wingdings" pitchFamily="2" charset="2"/>
              <a:buChar char="ü"/>
              <a:defRPr/>
            </a:pPr>
            <a:r>
              <a:rPr lang="fr-FR" sz="2400" b="1" i="1" dirty="0" smtClean="0">
                <a:solidFill>
                  <a:srgbClr val="000000"/>
                </a:solidFill>
                <a:latin typeface="+mj-lt"/>
              </a:rPr>
              <a:t>Identifier les synergies entre gouvernance et qualité ; </a:t>
            </a:r>
          </a:p>
          <a:p>
            <a:pPr marL="0" indent="0" algn="just" eaLnBrk="1" hangingPunct="1">
              <a:lnSpc>
                <a:spcPct val="90000"/>
              </a:lnSpc>
              <a:buClr>
                <a:srgbClr val="006666"/>
              </a:buClr>
              <a:buSzPct val="70000"/>
              <a:buNone/>
              <a:defRPr/>
            </a:pPr>
            <a:endParaRPr lang="fr-FR" sz="800" b="1" i="1" dirty="0" smtClean="0">
              <a:solidFill>
                <a:srgbClr val="000000"/>
              </a:solidFill>
              <a:latin typeface="+mj-lt"/>
            </a:endParaRPr>
          </a:p>
          <a:p>
            <a:pPr algn="just" eaLnBrk="1" hangingPunct="1">
              <a:lnSpc>
                <a:spcPct val="90000"/>
              </a:lnSpc>
              <a:buClr>
                <a:srgbClr val="006666"/>
              </a:buClr>
              <a:buSzPct val="70000"/>
              <a:buFont typeface="Wingdings" pitchFamily="2" charset="2"/>
              <a:buChar char="ü"/>
              <a:defRPr/>
            </a:pPr>
            <a:r>
              <a:rPr lang="fr-FR" sz="2400" b="1" i="1" dirty="0" smtClean="0">
                <a:solidFill>
                  <a:srgbClr val="000000"/>
                </a:solidFill>
                <a:latin typeface="+mj-lt"/>
              </a:rPr>
              <a:t>Relever  la non qualité dans l’APC ; </a:t>
            </a:r>
          </a:p>
          <a:p>
            <a:pPr marL="0" indent="0" algn="just" eaLnBrk="1" hangingPunct="1">
              <a:lnSpc>
                <a:spcPct val="90000"/>
              </a:lnSpc>
              <a:buClr>
                <a:srgbClr val="006666"/>
              </a:buClr>
              <a:buSzPct val="70000"/>
              <a:buNone/>
              <a:defRPr/>
            </a:pPr>
            <a:endParaRPr lang="fr-FR" sz="800" b="1" i="1" dirty="0" smtClean="0">
              <a:solidFill>
                <a:srgbClr val="000000"/>
              </a:solidFill>
              <a:latin typeface="+mj-lt"/>
            </a:endParaRPr>
          </a:p>
          <a:p>
            <a:pPr algn="just" eaLnBrk="1" hangingPunct="1">
              <a:lnSpc>
                <a:spcPct val="90000"/>
              </a:lnSpc>
              <a:buClr>
                <a:srgbClr val="006666"/>
              </a:buClr>
              <a:buSzPct val="70000"/>
              <a:buFont typeface="Wingdings" pitchFamily="2" charset="2"/>
              <a:buChar char="ü"/>
              <a:defRPr/>
            </a:pPr>
            <a:r>
              <a:rPr lang="fr-FR" sz="2400" b="1" i="1" dirty="0" smtClean="0">
                <a:solidFill>
                  <a:srgbClr val="000000"/>
                </a:solidFill>
                <a:latin typeface="+mj-lt"/>
              </a:rPr>
              <a:t>Relever les enjeux  </a:t>
            </a:r>
            <a:r>
              <a:rPr lang="fr-FR" sz="2400" b="1" i="1" dirty="0" smtClean="0">
                <a:solidFill>
                  <a:srgbClr val="000000"/>
                </a:solidFill>
                <a:latin typeface="+mj-lt"/>
              </a:rPr>
              <a:t>d’une gouvernance de qualité et d’un service public de qualité</a:t>
            </a:r>
            <a:r>
              <a:rPr lang="fr-FR" sz="2400" b="1" i="1" dirty="0">
                <a:solidFill>
                  <a:srgbClr val="000000"/>
                </a:solidFill>
                <a:latin typeface="+mj-lt"/>
              </a:rPr>
              <a:t> </a:t>
            </a:r>
            <a:r>
              <a:rPr lang="fr-FR" sz="2400" b="1" i="1" dirty="0" smtClean="0">
                <a:solidFill>
                  <a:srgbClr val="000000"/>
                </a:solidFill>
                <a:latin typeface="+mj-lt"/>
              </a:rPr>
              <a:t>;</a:t>
            </a:r>
          </a:p>
          <a:p>
            <a:pPr marL="0" indent="0" algn="just" eaLnBrk="1" hangingPunct="1">
              <a:lnSpc>
                <a:spcPct val="90000"/>
              </a:lnSpc>
              <a:buClr>
                <a:srgbClr val="006666"/>
              </a:buClr>
              <a:buSzPct val="70000"/>
              <a:buNone/>
              <a:defRPr/>
            </a:pPr>
            <a:endParaRPr lang="fr-FR" sz="1000" b="1" i="1" dirty="0" smtClean="0">
              <a:solidFill>
                <a:srgbClr val="000000"/>
              </a:solidFill>
              <a:latin typeface="+mj-lt"/>
            </a:endParaRPr>
          </a:p>
          <a:p>
            <a:pPr algn="just" eaLnBrk="1" hangingPunct="1">
              <a:lnSpc>
                <a:spcPct val="90000"/>
              </a:lnSpc>
              <a:buClr>
                <a:srgbClr val="006666"/>
              </a:buClr>
              <a:buSzPct val="70000"/>
              <a:buFont typeface="Wingdings" pitchFamily="2" charset="2"/>
              <a:buChar char="ü"/>
              <a:defRPr/>
            </a:pPr>
            <a:r>
              <a:rPr lang="fr-FR" sz="2400" b="1" i="1" dirty="0" smtClean="0">
                <a:solidFill>
                  <a:srgbClr val="000000"/>
                </a:solidFill>
                <a:latin typeface="Garamond"/>
              </a:rPr>
              <a:t>Proposer des </a:t>
            </a:r>
            <a:r>
              <a:rPr lang="fr-FR" sz="2400" b="1" i="1" dirty="0" smtClean="0">
                <a:solidFill>
                  <a:srgbClr val="000000"/>
                </a:solidFill>
                <a:latin typeface="Garamond"/>
              </a:rPr>
              <a:t>approches </a:t>
            </a:r>
            <a:r>
              <a:rPr lang="fr-FR" sz="2400" b="1" i="1" dirty="0" smtClean="0">
                <a:solidFill>
                  <a:srgbClr val="000000"/>
                </a:solidFill>
                <a:latin typeface="Garamond"/>
              </a:rPr>
              <a:t>spécifiques d’implémentation de la démarche qualité au sein des institutions relevant de l’APC</a:t>
            </a:r>
            <a:r>
              <a:rPr lang="fr-FR" sz="2400" b="1" i="1" dirty="0">
                <a:solidFill>
                  <a:srgbClr val="000000"/>
                </a:solidFill>
                <a:latin typeface="Garamond"/>
              </a:rPr>
              <a:t> </a:t>
            </a:r>
            <a:r>
              <a:rPr lang="fr-FR" sz="2400" b="1" i="1" dirty="0" smtClean="0">
                <a:solidFill>
                  <a:srgbClr val="000000"/>
                </a:solidFill>
                <a:latin typeface="Garamond"/>
              </a:rPr>
              <a:t>en vue d’une bonne </a:t>
            </a:r>
            <a:r>
              <a:rPr lang="fr-FR" sz="2400" b="1" i="1" dirty="0">
                <a:solidFill>
                  <a:srgbClr val="000000"/>
                </a:solidFill>
                <a:latin typeface="Garamond"/>
              </a:rPr>
              <a:t>gouvernance et </a:t>
            </a:r>
            <a:r>
              <a:rPr lang="fr-FR" sz="2400" b="1" i="1" dirty="0" smtClean="0">
                <a:solidFill>
                  <a:srgbClr val="000000"/>
                </a:solidFill>
                <a:latin typeface="Garamond"/>
              </a:rPr>
              <a:t>d’un </a:t>
            </a:r>
            <a:r>
              <a:rPr lang="fr-FR" sz="2400" b="1" i="1" dirty="0">
                <a:solidFill>
                  <a:srgbClr val="000000"/>
                </a:solidFill>
                <a:latin typeface="Garamond"/>
              </a:rPr>
              <a:t>service public de </a:t>
            </a:r>
            <a:r>
              <a:rPr lang="fr-FR" sz="2400" b="1" i="1" dirty="0" smtClean="0">
                <a:solidFill>
                  <a:srgbClr val="000000"/>
                </a:solidFill>
                <a:latin typeface="Garamond"/>
              </a:rPr>
              <a:t>qualité</a:t>
            </a:r>
            <a:r>
              <a:rPr lang="fr-FR" sz="2400" b="1" i="1" dirty="0" smtClean="0">
                <a:solidFill>
                  <a:srgbClr val="000000"/>
                </a:solidFill>
                <a:latin typeface="Garamond"/>
              </a:rPr>
              <a:t>.</a:t>
            </a:r>
            <a:endParaRPr lang="fr-FR" sz="2400" b="1" i="1" dirty="0">
              <a:solidFill>
                <a:srgbClr val="000000"/>
              </a:solidFill>
              <a:latin typeface="Garamond"/>
            </a:endParaRPr>
          </a:p>
          <a:p>
            <a:pPr marL="0" indent="0" algn="just" eaLnBrk="1" hangingPunct="1">
              <a:lnSpc>
                <a:spcPct val="90000"/>
              </a:lnSpc>
              <a:buClr>
                <a:srgbClr val="006666"/>
              </a:buClr>
              <a:buSzPct val="70000"/>
              <a:buNone/>
              <a:defRPr/>
            </a:pPr>
            <a:endParaRPr lang="fr-FR" b="1" dirty="0" smtClean="0">
              <a:solidFill>
                <a:srgbClr val="000000"/>
              </a:solidFill>
              <a:latin typeface="+mj-lt"/>
            </a:endParaRPr>
          </a:p>
          <a:p>
            <a:pPr marL="0" indent="0" algn="just">
              <a:buNone/>
              <a:defRPr/>
            </a:pPr>
            <a:endParaRPr lang="fr-FR" b="1" dirty="0" smtClean="0">
              <a:latin typeface="+mj-lt"/>
            </a:endParaRPr>
          </a:p>
        </p:txBody>
      </p:sp>
      <p:sp>
        <p:nvSpPr>
          <p:cNvPr id="5" name="Espace réservé du pied de page 4"/>
          <p:cNvSpPr>
            <a:spLocks noGrp="1"/>
          </p:cNvSpPr>
          <p:nvPr>
            <p:ph type="ftr" sz="quarter" idx="11"/>
          </p:nvPr>
        </p:nvSpPr>
        <p:spPr/>
        <p:txBody>
          <a:bodyPr/>
          <a:lstStyle/>
          <a:p>
            <a:pPr>
              <a:defRPr/>
            </a:pPr>
            <a:r>
              <a:rPr lang="fr-FR" altLang="en-US" dirty="0" smtClean="0"/>
              <a:t>SENAQ 2012 </a:t>
            </a:r>
            <a:endParaRPr lang="fr-FR" altLang="en-US" dirty="0"/>
          </a:p>
        </p:txBody>
      </p:sp>
      <p:sp>
        <p:nvSpPr>
          <p:cNvPr id="2" name="Espace réservé du numéro de diapositive 1"/>
          <p:cNvSpPr>
            <a:spLocks noGrp="1"/>
          </p:cNvSpPr>
          <p:nvPr>
            <p:ph type="sldNum" sz="quarter" idx="12"/>
          </p:nvPr>
        </p:nvSpPr>
        <p:spPr/>
        <p:txBody>
          <a:bodyPr/>
          <a:lstStyle/>
          <a:p>
            <a:pPr>
              <a:defRPr/>
            </a:pPr>
            <a:fld id="{04E399B0-0685-4115-AE15-FE158AA3CF01}" type="slidenum">
              <a:rPr lang="fr-FR" altLang="en-US" smtClean="0"/>
              <a:pPr>
                <a:defRPr/>
              </a:pPr>
              <a:t>5</a:t>
            </a:fld>
            <a:endParaRPr lang="fr-FR" altLang="en-US"/>
          </a:p>
        </p:txBody>
      </p:sp>
      <p:pic>
        <p:nvPicPr>
          <p:cNvPr id="7" name="Image 40"/>
          <p:cNvPicPr>
            <a:picLocks noChangeAspect="1" noChangeArrowheads="1"/>
          </p:cNvPicPr>
          <p:nvPr/>
        </p:nvPicPr>
        <p:blipFill>
          <a:blip r:embed="rId2"/>
          <a:srcRect/>
          <a:stretch>
            <a:fillRect/>
          </a:stretch>
        </p:blipFill>
        <p:spPr bwMode="auto">
          <a:xfrm>
            <a:off x="7308304" y="836712"/>
            <a:ext cx="1397000" cy="1397000"/>
          </a:xfrm>
          <a:prstGeom prst="rect">
            <a:avLst/>
          </a:prstGeom>
          <a:noFill/>
          <a:ln w="9525">
            <a:noFill/>
            <a:miter lim="800000"/>
            <a:headEnd/>
            <a:tailEnd/>
          </a:ln>
        </p:spPr>
      </p:pic>
    </p:spTree>
    <p:extLst>
      <p:ext uri="{BB962C8B-B14F-4D97-AF65-F5344CB8AC3E}">
        <p14:creationId xmlns:p14="http://schemas.microsoft.com/office/powerpoint/2010/main" val="402837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395536" y="2611078"/>
            <a:ext cx="8424936" cy="2016224"/>
          </a:xfrm>
        </p:spPr>
        <p:txBody>
          <a:bodyPr/>
          <a:lstStyle/>
          <a:p>
            <a:pPr marL="0" lvl="0" indent="0" algn="ctr" eaLnBrk="1" hangingPunct="1">
              <a:lnSpc>
                <a:spcPct val="90000"/>
              </a:lnSpc>
              <a:buClr>
                <a:srgbClr val="CC9900"/>
              </a:buClr>
              <a:buNone/>
              <a:defRPr/>
            </a:pPr>
            <a:endParaRPr lang="fr-FR" sz="3200" b="1" i="1" dirty="0">
              <a:solidFill>
                <a:srgbClr val="000000"/>
              </a:solidFill>
              <a:latin typeface="Garamond"/>
            </a:endParaRPr>
          </a:p>
          <a:p>
            <a:pPr marL="0" lvl="0" indent="0" algn="ctr" eaLnBrk="1" hangingPunct="1">
              <a:lnSpc>
                <a:spcPct val="90000"/>
              </a:lnSpc>
              <a:buClr>
                <a:srgbClr val="CC9900"/>
              </a:buClr>
              <a:buNone/>
              <a:defRPr/>
            </a:pPr>
            <a:r>
              <a:rPr lang="fr-FR" sz="3400" b="1" i="1" dirty="0" smtClean="0">
                <a:solidFill>
                  <a:srgbClr val="000000"/>
                </a:solidFill>
                <a:latin typeface="Garamond"/>
              </a:rPr>
              <a:t>Quelle gouvernance  </a:t>
            </a:r>
            <a:r>
              <a:rPr lang="fr-FR" sz="3400" b="1" i="1" dirty="0" smtClean="0">
                <a:solidFill>
                  <a:srgbClr val="000000"/>
                </a:solidFill>
                <a:latin typeface="Garamond"/>
              </a:rPr>
              <a:t>déployer pour un service public de qualité au sein de </a:t>
            </a:r>
            <a:r>
              <a:rPr lang="fr-FR" sz="3400" b="1" i="1" dirty="0" smtClean="0">
                <a:solidFill>
                  <a:srgbClr val="000000"/>
                </a:solidFill>
                <a:latin typeface="Garamond"/>
              </a:rPr>
              <a:t>l’APC ?  </a:t>
            </a:r>
            <a:endParaRPr lang="fr-FR" sz="3400" b="1" i="1" dirty="0">
              <a:solidFill>
                <a:srgbClr val="000000"/>
              </a:solidFill>
              <a:latin typeface="Garamond"/>
            </a:endParaRPr>
          </a:p>
          <a:p>
            <a:pPr marL="0" indent="0" algn="ctr">
              <a:buNone/>
              <a:defRPr/>
            </a:pPr>
            <a:endParaRPr lang="fr-CA" sz="3600" b="1" dirty="0"/>
          </a:p>
        </p:txBody>
      </p:sp>
      <p:sp>
        <p:nvSpPr>
          <p:cNvPr id="2" name="ZoneTexte 1"/>
          <p:cNvSpPr txBox="1"/>
          <p:nvPr/>
        </p:nvSpPr>
        <p:spPr>
          <a:xfrm>
            <a:off x="2268538" y="619531"/>
            <a:ext cx="4464050" cy="830997"/>
          </a:xfrm>
          <a:prstGeom prst="rect">
            <a:avLst/>
          </a:prstGeom>
          <a:noFill/>
        </p:spPr>
        <p:txBody>
          <a:bodyPr>
            <a:spAutoFit/>
          </a:bodyPr>
          <a:lstStyle/>
          <a:p>
            <a:pPr marL="342900" indent="-342900" algn="ctr" eaLnBrk="0" fontAlgn="base" hangingPunct="0">
              <a:spcBef>
                <a:spcPct val="20000"/>
              </a:spcBef>
              <a:spcAft>
                <a:spcPct val="0"/>
              </a:spcAft>
              <a:buClr>
                <a:srgbClr val="CC9900"/>
              </a:buClr>
              <a:buSzPct val="65000"/>
              <a:defRPr/>
            </a:pPr>
            <a:r>
              <a:rPr lang="en-CA" sz="4800" b="1" i="1" u="sng" kern="0" dirty="0" err="1" smtClean="0">
                <a:solidFill>
                  <a:srgbClr val="3B812F"/>
                </a:solidFill>
                <a:latin typeface="Garamond"/>
              </a:rPr>
              <a:t>Problématique</a:t>
            </a:r>
            <a:r>
              <a:rPr lang="en-CA" sz="4000" b="1" u="sng" kern="0" dirty="0" smtClean="0">
                <a:solidFill>
                  <a:srgbClr val="3B812F"/>
                </a:solidFill>
                <a:latin typeface="Garamond"/>
              </a:rPr>
              <a:t> </a:t>
            </a:r>
            <a:endParaRPr lang="en-CA" sz="4000" b="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6</a:t>
            </a:fld>
            <a:endParaRPr lang="fr-FR" altLang="en-US"/>
          </a:p>
        </p:txBody>
      </p:sp>
      <p:pic>
        <p:nvPicPr>
          <p:cNvPr id="7" name="Image 20"/>
          <p:cNvPicPr>
            <a:picLocks noChangeAspect="1" noChangeArrowheads="1"/>
          </p:cNvPicPr>
          <p:nvPr/>
        </p:nvPicPr>
        <p:blipFill>
          <a:blip r:embed="rId2"/>
          <a:srcRect/>
          <a:stretch>
            <a:fillRect/>
          </a:stretch>
        </p:blipFill>
        <p:spPr bwMode="auto">
          <a:xfrm>
            <a:off x="3774668" y="1628800"/>
            <a:ext cx="1451789" cy="1176938"/>
          </a:xfrm>
          <a:prstGeom prst="rect">
            <a:avLst/>
          </a:prstGeom>
          <a:noFill/>
          <a:ln w="9525">
            <a:noFill/>
            <a:miter lim="800000"/>
            <a:headEnd/>
            <a:tailEnd/>
          </a:ln>
        </p:spPr>
      </p:pic>
    </p:spTree>
    <p:extLst>
      <p:ext uri="{BB962C8B-B14F-4D97-AF65-F5344CB8AC3E}">
        <p14:creationId xmlns:p14="http://schemas.microsoft.com/office/powerpoint/2010/main" val="103239909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971600" y="1268760"/>
            <a:ext cx="7434826" cy="4680520"/>
          </a:xfrm>
        </p:spPr>
        <p:txBody>
          <a:bodyPr/>
          <a:lstStyle/>
          <a:p>
            <a:pPr algn="just" eaLnBrk="1" hangingPunct="1">
              <a:lnSpc>
                <a:spcPct val="90000"/>
              </a:lnSpc>
              <a:buClr>
                <a:srgbClr val="CC9900"/>
              </a:buClr>
              <a:buFont typeface="Wingdings" pitchFamily="2" charset="2"/>
              <a:buChar char="ü"/>
              <a:defRPr/>
            </a:pPr>
            <a:endParaRPr lang="fr-FR" sz="800" b="1" dirty="0" smtClean="0">
              <a:solidFill>
                <a:srgbClr val="000000"/>
              </a:solidFill>
              <a:latin typeface="+mj-lt"/>
            </a:endParaRPr>
          </a:p>
          <a:p>
            <a:pPr marL="0" indent="0" algn="just" eaLnBrk="1" hangingPunct="1">
              <a:lnSpc>
                <a:spcPct val="90000"/>
              </a:lnSpc>
              <a:buClr>
                <a:srgbClr val="CC9900"/>
              </a:buClr>
              <a:buNone/>
              <a:defRPr/>
            </a:pPr>
            <a:r>
              <a:rPr lang="fr-FR" sz="3200" b="1" dirty="0" smtClean="0">
                <a:solidFill>
                  <a:srgbClr val="000000"/>
                </a:solidFill>
                <a:latin typeface="+mj-lt"/>
              </a:rPr>
              <a:t>Concepts et expression clefs :</a:t>
            </a:r>
          </a:p>
          <a:p>
            <a:pPr lvl="1" algn="r" eaLnBrk="1" hangingPunct="1">
              <a:lnSpc>
                <a:spcPct val="90000"/>
              </a:lnSpc>
              <a:buClr>
                <a:srgbClr val="CC9900"/>
              </a:buClr>
              <a:buFont typeface="Arial" pitchFamily="34" charset="0"/>
              <a:buChar char="•"/>
              <a:defRPr/>
            </a:pPr>
            <a:r>
              <a:rPr lang="fr-FR" sz="3200" i="1" dirty="0" smtClean="0">
                <a:solidFill>
                  <a:srgbClr val="000000"/>
                </a:solidFill>
                <a:latin typeface="+mj-lt"/>
              </a:rPr>
              <a:t>Gouvernance </a:t>
            </a:r>
          </a:p>
          <a:p>
            <a:pPr lvl="1" algn="r" eaLnBrk="1" hangingPunct="1">
              <a:lnSpc>
                <a:spcPct val="90000"/>
              </a:lnSpc>
              <a:buClr>
                <a:srgbClr val="CC9900"/>
              </a:buClr>
              <a:buFont typeface="Arial" pitchFamily="34" charset="0"/>
              <a:buChar char="•"/>
              <a:defRPr/>
            </a:pPr>
            <a:r>
              <a:rPr lang="fr-FR" sz="3200" i="1" dirty="0" smtClean="0">
                <a:solidFill>
                  <a:srgbClr val="000000"/>
                </a:solidFill>
                <a:latin typeface="+mj-lt"/>
              </a:rPr>
              <a:t>Bonne gouvernance </a:t>
            </a:r>
          </a:p>
          <a:p>
            <a:pPr lvl="1" algn="r" eaLnBrk="1" hangingPunct="1">
              <a:lnSpc>
                <a:spcPct val="90000"/>
              </a:lnSpc>
              <a:buClr>
                <a:srgbClr val="CC9900"/>
              </a:buClr>
              <a:buFont typeface="Arial" pitchFamily="34" charset="0"/>
              <a:buChar char="•"/>
              <a:defRPr/>
            </a:pPr>
            <a:r>
              <a:rPr lang="fr-FR" sz="3200" i="1" dirty="0" smtClean="0">
                <a:solidFill>
                  <a:srgbClr val="000000"/>
                </a:solidFill>
                <a:latin typeface="+mj-lt"/>
              </a:rPr>
              <a:t>Service </a:t>
            </a:r>
          </a:p>
          <a:p>
            <a:pPr lvl="1" algn="r" eaLnBrk="1" hangingPunct="1">
              <a:lnSpc>
                <a:spcPct val="90000"/>
              </a:lnSpc>
              <a:buClr>
                <a:srgbClr val="CC9900"/>
              </a:buClr>
              <a:buFont typeface="Arial" pitchFamily="34" charset="0"/>
              <a:buChar char="•"/>
              <a:defRPr/>
            </a:pPr>
            <a:r>
              <a:rPr lang="fr-FR" sz="3200" i="1" dirty="0">
                <a:solidFill>
                  <a:srgbClr val="000000"/>
                </a:solidFill>
                <a:latin typeface="Garamond"/>
              </a:rPr>
              <a:t>Qualité  </a:t>
            </a:r>
            <a:endParaRPr lang="fr-FR" sz="3200" i="1" dirty="0" smtClean="0">
              <a:solidFill>
                <a:srgbClr val="000000"/>
              </a:solidFill>
              <a:latin typeface="+mj-lt"/>
            </a:endParaRPr>
          </a:p>
          <a:p>
            <a:pPr lvl="1" algn="r" eaLnBrk="1" hangingPunct="1">
              <a:lnSpc>
                <a:spcPct val="90000"/>
              </a:lnSpc>
              <a:buClr>
                <a:srgbClr val="CC9900"/>
              </a:buClr>
              <a:buFont typeface="Arial" pitchFamily="34" charset="0"/>
              <a:buChar char="•"/>
              <a:defRPr/>
            </a:pPr>
            <a:r>
              <a:rPr lang="fr-FR" sz="3200" i="1" dirty="0" smtClean="0">
                <a:solidFill>
                  <a:srgbClr val="000000"/>
                </a:solidFill>
                <a:latin typeface="+mj-lt"/>
              </a:rPr>
              <a:t>Service public</a:t>
            </a:r>
          </a:p>
          <a:p>
            <a:pPr lvl="1" algn="r" eaLnBrk="1" hangingPunct="1">
              <a:lnSpc>
                <a:spcPct val="90000"/>
              </a:lnSpc>
              <a:buClr>
                <a:srgbClr val="CC9900"/>
              </a:buClr>
              <a:buFont typeface="Arial" pitchFamily="34" charset="0"/>
              <a:buChar char="•"/>
              <a:defRPr/>
            </a:pPr>
            <a:r>
              <a:rPr lang="fr-FR" sz="3200" i="1" dirty="0" smtClean="0">
                <a:solidFill>
                  <a:srgbClr val="000000"/>
                </a:solidFill>
                <a:latin typeface="+mj-lt"/>
              </a:rPr>
              <a:t>Usager  </a:t>
            </a:r>
          </a:p>
          <a:p>
            <a:pPr lvl="1" algn="r" eaLnBrk="1" hangingPunct="1">
              <a:lnSpc>
                <a:spcPct val="90000"/>
              </a:lnSpc>
              <a:buClr>
                <a:srgbClr val="CC9900"/>
              </a:buClr>
              <a:buFont typeface="Arial" pitchFamily="34" charset="0"/>
              <a:buChar char="•"/>
              <a:defRPr/>
            </a:pPr>
            <a:r>
              <a:rPr lang="fr-FR" sz="3200" i="1" dirty="0" smtClean="0">
                <a:solidFill>
                  <a:srgbClr val="000000"/>
                </a:solidFill>
                <a:latin typeface="+mj-lt"/>
              </a:rPr>
              <a:t>Service public de Qualité  </a:t>
            </a:r>
            <a:endParaRPr lang="fr-FR" sz="3200" i="1" dirty="0">
              <a:solidFill>
                <a:srgbClr val="000000"/>
              </a:solidFill>
              <a:latin typeface="+mj-lt"/>
            </a:endParaRPr>
          </a:p>
          <a:p>
            <a:pPr marL="344487" lvl="1" indent="0" algn="just" eaLnBrk="1" hangingPunct="1">
              <a:lnSpc>
                <a:spcPct val="90000"/>
              </a:lnSpc>
              <a:buClr>
                <a:srgbClr val="3B812F"/>
              </a:buClr>
              <a:buNone/>
              <a:defRPr/>
            </a:pPr>
            <a:endParaRPr lang="fr-FR" sz="2800" dirty="0">
              <a:solidFill>
                <a:srgbClr val="000000"/>
              </a:solidFill>
              <a:latin typeface="+mj-lt"/>
            </a:endParaRPr>
          </a:p>
        </p:txBody>
      </p:sp>
      <p:sp>
        <p:nvSpPr>
          <p:cNvPr id="2" name="ZoneTexte 1"/>
          <p:cNvSpPr txBox="1"/>
          <p:nvPr/>
        </p:nvSpPr>
        <p:spPr>
          <a:xfrm>
            <a:off x="755576" y="303805"/>
            <a:ext cx="7344816"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Cadre </a:t>
            </a:r>
            <a:r>
              <a:rPr lang="en-CA" sz="4400" b="1" i="1" u="sng" kern="0" dirty="0" err="1" smtClean="0">
                <a:solidFill>
                  <a:srgbClr val="3B812F"/>
                </a:solidFill>
                <a:latin typeface="Garamond"/>
              </a:rPr>
              <a:t>conceptuel</a:t>
            </a:r>
            <a:r>
              <a:rPr lang="en-CA" sz="4400" b="1" i="1" u="sng" kern="0" dirty="0" smtClean="0">
                <a:solidFill>
                  <a:srgbClr val="3B812F"/>
                </a:solidFill>
                <a:latin typeface="Garamond"/>
              </a:rPr>
              <a:t> et </a:t>
            </a:r>
            <a:r>
              <a:rPr lang="en-CA" sz="4400" b="1" i="1" u="sng" kern="0" dirty="0" err="1" smtClean="0">
                <a:solidFill>
                  <a:srgbClr val="3B812F"/>
                </a:solidFill>
                <a:latin typeface="Garamond"/>
              </a:rPr>
              <a:t>théorique</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7</a:t>
            </a:fld>
            <a:endParaRPr lang="fr-FR" altLang="en-US"/>
          </a:p>
        </p:txBody>
      </p:sp>
      <p:pic>
        <p:nvPicPr>
          <p:cNvPr id="8" name="Image 8"/>
          <p:cNvPicPr>
            <a:picLocks noChangeAspect="1" noChangeArrowheads="1"/>
          </p:cNvPicPr>
          <p:nvPr/>
        </p:nvPicPr>
        <p:blipFill>
          <a:blip r:embed="rId2"/>
          <a:srcRect/>
          <a:stretch>
            <a:fillRect/>
          </a:stretch>
        </p:blipFill>
        <p:spPr bwMode="auto">
          <a:xfrm>
            <a:off x="1259632" y="2132856"/>
            <a:ext cx="3168352" cy="3312368"/>
          </a:xfrm>
          <a:prstGeom prst="rect">
            <a:avLst/>
          </a:prstGeom>
          <a:noFill/>
          <a:ln w="9525">
            <a:noFill/>
            <a:miter lim="800000"/>
            <a:headEnd/>
            <a:tailEnd/>
          </a:ln>
        </p:spPr>
      </p:pic>
    </p:spTree>
    <p:extLst>
      <p:ext uri="{BB962C8B-B14F-4D97-AF65-F5344CB8AC3E}">
        <p14:creationId xmlns:p14="http://schemas.microsoft.com/office/powerpoint/2010/main" val="230112804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2" end="2"/>
                                            </p:txEl>
                                          </p:spTgt>
                                        </p:tgtEl>
                                        <p:attrNameLst>
                                          <p:attrName>style.visibility</p:attrName>
                                        </p:attrNameLst>
                                      </p:cBhvr>
                                      <p:to>
                                        <p:strVal val="visible"/>
                                      </p:to>
                                    </p:set>
                                    <p:animEffect transition="in" filter="wipe(down)">
                                      <p:cBhvr>
                                        <p:cTn id="7" dur="500"/>
                                        <p:tgtEl>
                                          <p:spTgt spid="512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3" end="3"/>
                                            </p:txEl>
                                          </p:spTgt>
                                        </p:tgtEl>
                                        <p:attrNameLst>
                                          <p:attrName>style.visibility</p:attrName>
                                        </p:attrNameLst>
                                      </p:cBhvr>
                                      <p:to>
                                        <p:strVal val="visible"/>
                                      </p:to>
                                    </p:set>
                                    <p:animEffect transition="in" filter="wipe(down)">
                                      <p:cBhvr>
                                        <p:cTn id="12" dur="500"/>
                                        <p:tgtEl>
                                          <p:spTgt spid="512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4" end="4"/>
                                            </p:txEl>
                                          </p:spTgt>
                                        </p:tgtEl>
                                        <p:attrNameLst>
                                          <p:attrName>style.visibility</p:attrName>
                                        </p:attrNameLst>
                                      </p:cBhvr>
                                      <p:to>
                                        <p:strVal val="visible"/>
                                      </p:to>
                                    </p:set>
                                    <p:animEffect transition="in" filter="wipe(down)">
                                      <p:cBhvr>
                                        <p:cTn id="17" dur="500"/>
                                        <p:tgtEl>
                                          <p:spTgt spid="512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3">
                                            <p:txEl>
                                              <p:pRg st="5" end="5"/>
                                            </p:txEl>
                                          </p:spTgt>
                                        </p:tgtEl>
                                        <p:attrNameLst>
                                          <p:attrName>style.visibility</p:attrName>
                                        </p:attrNameLst>
                                      </p:cBhvr>
                                      <p:to>
                                        <p:strVal val="visible"/>
                                      </p:to>
                                    </p:set>
                                    <p:animEffect transition="in" filter="wipe(down)">
                                      <p:cBhvr>
                                        <p:cTn id="22" dur="500"/>
                                        <p:tgtEl>
                                          <p:spTgt spid="512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123">
                                            <p:txEl>
                                              <p:pRg st="6" end="6"/>
                                            </p:txEl>
                                          </p:spTgt>
                                        </p:tgtEl>
                                        <p:attrNameLst>
                                          <p:attrName>style.visibility</p:attrName>
                                        </p:attrNameLst>
                                      </p:cBhvr>
                                      <p:to>
                                        <p:strVal val="visible"/>
                                      </p:to>
                                    </p:set>
                                    <p:animEffect transition="in" filter="wipe(down)">
                                      <p:cBhvr>
                                        <p:cTn id="27" dur="500"/>
                                        <p:tgtEl>
                                          <p:spTgt spid="512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123">
                                            <p:txEl>
                                              <p:pRg st="7" end="7"/>
                                            </p:txEl>
                                          </p:spTgt>
                                        </p:tgtEl>
                                        <p:attrNameLst>
                                          <p:attrName>style.visibility</p:attrName>
                                        </p:attrNameLst>
                                      </p:cBhvr>
                                      <p:to>
                                        <p:strVal val="visible"/>
                                      </p:to>
                                    </p:set>
                                    <p:animEffect transition="in" filter="wipe(down)">
                                      <p:cBhvr>
                                        <p:cTn id="32" dur="500"/>
                                        <p:tgtEl>
                                          <p:spTgt spid="512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123">
                                            <p:txEl>
                                              <p:pRg st="8" end="8"/>
                                            </p:txEl>
                                          </p:spTgt>
                                        </p:tgtEl>
                                        <p:attrNameLst>
                                          <p:attrName>style.visibility</p:attrName>
                                        </p:attrNameLst>
                                      </p:cBhvr>
                                      <p:to>
                                        <p:strVal val="visible"/>
                                      </p:to>
                                    </p:set>
                                    <p:animEffect transition="in" filter="wipe(down)">
                                      <p:cBhvr>
                                        <p:cTn id="37" dur="500"/>
                                        <p:tgtEl>
                                          <p:spTgt spid="512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755576" y="476672"/>
            <a:ext cx="7704856" cy="5688632"/>
          </a:xfrm>
        </p:spPr>
        <p:txBody>
          <a:bodyPr/>
          <a:lstStyle/>
          <a:p>
            <a:pPr marL="344487" lvl="1" indent="0" eaLnBrk="1" hangingPunct="1">
              <a:lnSpc>
                <a:spcPct val="90000"/>
              </a:lnSpc>
              <a:buClr>
                <a:srgbClr val="CC9900"/>
              </a:buClr>
              <a:buNone/>
              <a:defRPr/>
            </a:pPr>
            <a:r>
              <a:rPr lang="fr-FR" sz="3200" i="1" dirty="0" smtClean="0">
                <a:solidFill>
                  <a:srgbClr val="000000"/>
                </a:solidFill>
                <a:latin typeface="+mj-lt"/>
              </a:rPr>
              <a:t> </a:t>
            </a:r>
          </a:p>
          <a:p>
            <a:pPr marL="0" indent="0" algn="just">
              <a:lnSpc>
                <a:spcPct val="150000"/>
              </a:lnSpc>
              <a:spcAft>
                <a:spcPts val="0"/>
              </a:spcAft>
              <a:buNone/>
            </a:pPr>
            <a:r>
              <a:rPr lang="fr-FR" sz="2000" b="1" i="1" dirty="0" smtClean="0">
                <a:latin typeface="+mj-lt"/>
                <a:ea typeface="Calibri"/>
                <a:cs typeface="Arial"/>
              </a:rPr>
              <a:t>Gouvernance </a:t>
            </a:r>
            <a:r>
              <a:rPr lang="fr-FR" sz="2000" dirty="0" smtClean="0">
                <a:latin typeface="+mj-lt"/>
                <a:ea typeface="Calibri"/>
                <a:cs typeface="Arial"/>
              </a:rPr>
              <a:t>:</a:t>
            </a:r>
            <a:r>
              <a:rPr lang="fr-FR" sz="1600" dirty="0" smtClean="0">
                <a:latin typeface="+mj-lt"/>
                <a:ea typeface="Calibri"/>
                <a:cs typeface="Arial"/>
              </a:rPr>
              <a:t> « Exercice des pouvoirs économique, politique et administratif pour une gestion optimale des affaires d’un pays à tous les niveaux ». Vincent NDUDA EBODE, 2007, </a:t>
            </a:r>
            <a:r>
              <a:rPr lang="fr-FR" sz="1600" i="1" dirty="0" smtClean="0">
                <a:latin typeface="+mj-lt"/>
                <a:ea typeface="Calibri"/>
                <a:cs typeface="Arial"/>
              </a:rPr>
              <a:t>Gouvernance : concept et enjeux, CRD/ENAM</a:t>
            </a:r>
            <a:r>
              <a:rPr lang="fr-FR" sz="1600" dirty="0" smtClean="0">
                <a:latin typeface="+mj-lt"/>
                <a:ea typeface="Calibri"/>
                <a:cs typeface="Arial"/>
              </a:rPr>
              <a:t>. </a:t>
            </a:r>
            <a:endParaRPr lang="fr-FR" sz="1600" dirty="0" smtClean="0">
              <a:latin typeface="+mj-lt"/>
              <a:ea typeface="Calibri"/>
              <a:cs typeface="Times New Roman"/>
            </a:endParaRPr>
          </a:p>
          <a:p>
            <a:pPr marL="0" indent="0" algn="just">
              <a:lnSpc>
                <a:spcPct val="150000"/>
              </a:lnSpc>
              <a:spcAft>
                <a:spcPts val="0"/>
              </a:spcAft>
              <a:buNone/>
            </a:pPr>
            <a:r>
              <a:rPr lang="fr-FR" sz="2000" b="1" dirty="0" smtClean="0">
                <a:latin typeface="+mj-lt"/>
                <a:ea typeface="Calibri"/>
                <a:cs typeface="Arial"/>
              </a:rPr>
              <a:t>Objectif</a:t>
            </a:r>
            <a:r>
              <a:rPr lang="fr-FR" sz="2000" b="1" dirty="0">
                <a:latin typeface="+mj-lt"/>
                <a:ea typeface="Calibri"/>
                <a:cs typeface="Arial"/>
              </a:rPr>
              <a:t> :</a:t>
            </a:r>
            <a:r>
              <a:rPr lang="fr-FR" sz="1600" dirty="0">
                <a:latin typeface="+mj-lt"/>
                <a:ea typeface="Calibri"/>
                <a:cs typeface="Arial"/>
              </a:rPr>
              <a:t> la </a:t>
            </a:r>
            <a:r>
              <a:rPr lang="fr-FR" sz="1600" i="1" dirty="0">
                <a:latin typeface="+mj-lt"/>
                <a:ea typeface="Calibri"/>
                <a:cs typeface="Arial"/>
              </a:rPr>
              <a:t>gouvernance vise</a:t>
            </a:r>
            <a:r>
              <a:rPr lang="fr-FR" sz="1600" dirty="0">
                <a:latin typeface="+mj-lt"/>
                <a:ea typeface="Calibri"/>
                <a:cs typeface="Arial"/>
              </a:rPr>
              <a:t> à simplifier les procédures administratives, à les rendre plus transparentes, tout en permettant une responsabilisation plus poussée des acteurs du développement, notamment la société civile</a:t>
            </a:r>
            <a:r>
              <a:rPr lang="fr-FR" sz="1600" dirty="0" smtClean="0">
                <a:latin typeface="+mj-lt"/>
                <a:ea typeface="Calibri"/>
                <a:cs typeface="Arial"/>
              </a:rPr>
              <a:t>.</a:t>
            </a:r>
            <a:r>
              <a:rPr lang="fr-FR" sz="1600" dirty="0">
                <a:latin typeface="+mj-lt"/>
                <a:ea typeface="Calibri"/>
                <a:cs typeface="Arial"/>
              </a:rPr>
              <a:t> </a:t>
            </a:r>
            <a:endParaRPr lang="fr-FR" sz="1600" dirty="0">
              <a:latin typeface="+mj-lt"/>
              <a:ea typeface="Calibri"/>
              <a:cs typeface="Times New Roman"/>
            </a:endParaRPr>
          </a:p>
          <a:p>
            <a:pPr marL="0" indent="0" algn="just">
              <a:lnSpc>
                <a:spcPct val="150000"/>
              </a:lnSpc>
              <a:spcAft>
                <a:spcPts val="1000"/>
              </a:spcAft>
              <a:buNone/>
            </a:pPr>
            <a:r>
              <a:rPr lang="fr-FR" sz="2000" b="1" dirty="0">
                <a:solidFill>
                  <a:srgbClr val="000000"/>
                </a:solidFill>
                <a:latin typeface="+mj-lt"/>
              </a:rPr>
              <a:t>Paradigme managérial :</a:t>
            </a:r>
            <a:r>
              <a:rPr lang="fr-FR" sz="2000" dirty="0">
                <a:solidFill>
                  <a:srgbClr val="000000"/>
                </a:solidFill>
                <a:latin typeface="+mj-lt"/>
              </a:rPr>
              <a:t> </a:t>
            </a:r>
            <a:r>
              <a:rPr lang="fr-FR" sz="1600" dirty="0">
                <a:solidFill>
                  <a:srgbClr val="000000"/>
                </a:solidFill>
                <a:latin typeface="+mj-lt"/>
              </a:rPr>
              <a:t>La gouvernance en tant que technique de gestion,  procédé, est une nouvelle grammaire de gestion des organisations, parce qu’elle relève d’une nouvelle rationalité managériale fondée sur une </a:t>
            </a:r>
            <a:r>
              <a:rPr lang="fr-FR" sz="1600" b="1" i="1" dirty="0">
                <a:solidFill>
                  <a:srgbClr val="000000"/>
                </a:solidFill>
                <a:latin typeface="+mj-lt"/>
              </a:rPr>
              <a:t>régulation à respecter</a:t>
            </a:r>
            <a:r>
              <a:rPr lang="fr-FR" sz="1600" dirty="0">
                <a:solidFill>
                  <a:srgbClr val="000000"/>
                </a:solidFill>
                <a:latin typeface="+mj-lt"/>
              </a:rPr>
              <a:t> et sur </a:t>
            </a:r>
            <a:r>
              <a:rPr lang="fr-FR" sz="1600" b="1" i="1" dirty="0">
                <a:solidFill>
                  <a:srgbClr val="000000"/>
                </a:solidFill>
                <a:latin typeface="+mj-lt"/>
              </a:rPr>
              <a:t>la prise en compte de la volonté des acteurs concernés</a:t>
            </a:r>
            <a:r>
              <a:rPr lang="fr-FR" sz="1600" dirty="0">
                <a:solidFill>
                  <a:srgbClr val="000000"/>
                </a:solidFill>
                <a:latin typeface="+mj-lt"/>
              </a:rPr>
              <a:t>, pour </a:t>
            </a:r>
            <a:r>
              <a:rPr lang="fr-FR" sz="1600" b="1" i="1" dirty="0">
                <a:solidFill>
                  <a:srgbClr val="000000"/>
                </a:solidFill>
                <a:latin typeface="+mj-lt"/>
              </a:rPr>
              <a:t>une gestion plus performante des organisations</a:t>
            </a:r>
            <a:endParaRPr lang="fr-FR" sz="1600" dirty="0">
              <a:latin typeface="+mj-lt"/>
              <a:ea typeface="Calibri"/>
              <a:cs typeface="Times New Roman"/>
            </a:endParaRPr>
          </a:p>
          <a:p>
            <a:pPr marL="0" indent="0" algn="just">
              <a:lnSpc>
                <a:spcPct val="150000"/>
              </a:lnSpc>
              <a:spcAft>
                <a:spcPts val="1000"/>
              </a:spcAft>
              <a:buNone/>
            </a:pPr>
            <a:r>
              <a:rPr lang="fr-FR" sz="2000" b="1" i="1" dirty="0">
                <a:solidFill>
                  <a:srgbClr val="000000"/>
                </a:solidFill>
                <a:latin typeface="+mj-lt"/>
              </a:rPr>
              <a:t>Soucis de la gouvernance : </a:t>
            </a:r>
            <a:r>
              <a:rPr lang="fr-FR" sz="1600" dirty="0">
                <a:solidFill>
                  <a:srgbClr val="000000"/>
                </a:solidFill>
                <a:latin typeface="+mj-lt"/>
              </a:rPr>
              <a:t>Régulation, Transparence, Rationalité, Efficience, Performativité, Légalité, Prospective, Réceptivité</a:t>
            </a:r>
            <a:endParaRPr lang="fr-FR" sz="1600" dirty="0">
              <a:latin typeface="+mj-lt"/>
              <a:ea typeface="Calibri"/>
              <a:cs typeface="Times New Roman"/>
            </a:endParaRPr>
          </a:p>
          <a:p>
            <a:pPr marL="344487" lvl="1" indent="0" algn="just" eaLnBrk="1" hangingPunct="1">
              <a:lnSpc>
                <a:spcPct val="90000"/>
              </a:lnSpc>
              <a:buClr>
                <a:srgbClr val="3B812F"/>
              </a:buClr>
              <a:buNone/>
              <a:defRPr/>
            </a:pPr>
            <a:endParaRPr lang="fr-FR" sz="2800" dirty="0">
              <a:solidFill>
                <a:srgbClr val="000000"/>
              </a:solidFill>
              <a:latin typeface="+mj-lt"/>
            </a:endParaRPr>
          </a:p>
        </p:txBody>
      </p:sp>
      <p:sp>
        <p:nvSpPr>
          <p:cNvPr id="2" name="ZoneTexte 1"/>
          <p:cNvSpPr txBox="1"/>
          <p:nvPr/>
        </p:nvSpPr>
        <p:spPr>
          <a:xfrm>
            <a:off x="755576" y="303805"/>
            <a:ext cx="7344816"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Cadre </a:t>
            </a:r>
            <a:r>
              <a:rPr lang="en-CA" sz="4400" b="1" i="1" u="sng" kern="0" dirty="0" err="1" smtClean="0">
                <a:solidFill>
                  <a:srgbClr val="3B812F"/>
                </a:solidFill>
                <a:latin typeface="Garamond"/>
              </a:rPr>
              <a:t>conceptuel</a:t>
            </a:r>
            <a:r>
              <a:rPr lang="en-CA" sz="4400" b="1" i="1" u="sng" kern="0" dirty="0" smtClean="0">
                <a:solidFill>
                  <a:srgbClr val="3B812F"/>
                </a:solidFill>
                <a:latin typeface="Garamond"/>
              </a:rPr>
              <a:t> et </a:t>
            </a:r>
            <a:r>
              <a:rPr lang="en-CA" sz="4400" b="1" i="1" u="sng" kern="0" dirty="0" err="1" smtClean="0">
                <a:solidFill>
                  <a:srgbClr val="3B812F"/>
                </a:solidFill>
                <a:latin typeface="Garamond"/>
              </a:rPr>
              <a:t>théorique</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8</a:t>
            </a:fld>
            <a:endParaRPr lang="fr-FR" altLang="en-US"/>
          </a:p>
        </p:txBody>
      </p:sp>
    </p:spTree>
    <p:extLst>
      <p:ext uri="{BB962C8B-B14F-4D97-AF65-F5344CB8AC3E}">
        <p14:creationId xmlns:p14="http://schemas.microsoft.com/office/powerpoint/2010/main" val="9476429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wipe(down)">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wipe(down)">
                                      <p:cBhvr>
                                        <p:cTn id="12" dur="500"/>
                                        <p:tgtEl>
                                          <p:spTgt spid="51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3" end="3"/>
                                            </p:txEl>
                                          </p:spTgt>
                                        </p:tgtEl>
                                        <p:attrNameLst>
                                          <p:attrName>style.visibility</p:attrName>
                                        </p:attrNameLst>
                                      </p:cBhvr>
                                      <p:to>
                                        <p:strVal val="visible"/>
                                      </p:to>
                                    </p:set>
                                    <p:animEffect transition="in" filter="wipe(down)">
                                      <p:cBhvr>
                                        <p:cTn id="17" dur="500"/>
                                        <p:tgtEl>
                                          <p:spTgt spid="51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3">
                                            <p:txEl>
                                              <p:pRg st="4" end="4"/>
                                            </p:txEl>
                                          </p:spTgt>
                                        </p:tgtEl>
                                        <p:attrNameLst>
                                          <p:attrName>style.visibility</p:attrName>
                                        </p:attrNameLst>
                                      </p:cBhvr>
                                      <p:to>
                                        <p:strVal val="visible"/>
                                      </p:to>
                                    </p:set>
                                    <p:animEffect transition="in" filter="wipe(down)">
                                      <p:cBhvr>
                                        <p:cTn id="22" dur="500"/>
                                        <p:tgtEl>
                                          <p:spTgt spid="51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971600" y="1080765"/>
            <a:ext cx="7434826" cy="4968552"/>
          </a:xfrm>
        </p:spPr>
        <p:txBody>
          <a:bodyPr/>
          <a:lstStyle/>
          <a:p>
            <a:pPr marL="0" indent="0" algn="just">
              <a:lnSpc>
                <a:spcPct val="150000"/>
              </a:lnSpc>
              <a:spcAft>
                <a:spcPts val="1000"/>
              </a:spcAft>
              <a:buNone/>
            </a:pPr>
            <a:r>
              <a:rPr lang="fr-FR" sz="1800" b="1" i="1" dirty="0" smtClean="0">
                <a:latin typeface="Cambria"/>
                <a:ea typeface="Calibri"/>
                <a:cs typeface="Times New Roman"/>
              </a:rPr>
              <a:t>Service</a:t>
            </a:r>
            <a:r>
              <a:rPr lang="fr-FR" sz="1800" b="1" i="1" dirty="0">
                <a:latin typeface="Cambria"/>
                <a:ea typeface="Calibri"/>
                <a:cs typeface="Times New Roman"/>
              </a:rPr>
              <a:t> :</a:t>
            </a:r>
            <a:r>
              <a:rPr lang="fr-FR" sz="1600" dirty="0">
                <a:latin typeface="Cambria"/>
                <a:ea typeface="Calibri"/>
                <a:cs typeface="Times New Roman"/>
              </a:rPr>
              <a:t> « Activité ou prestation intangible permettant de répondre à besoin sans transfert de propriété » </a:t>
            </a:r>
            <a:r>
              <a:rPr lang="fr-FR" sz="1600" b="1" dirty="0">
                <a:latin typeface="Cambria"/>
                <a:ea typeface="Calibri"/>
                <a:cs typeface="Times New Roman"/>
              </a:rPr>
              <a:t>KOTLER DUBOIS Marketing Management 12</a:t>
            </a:r>
            <a:r>
              <a:rPr lang="fr-FR" sz="1600" b="1" baseline="30000" dirty="0">
                <a:latin typeface="Cambria"/>
                <a:ea typeface="Calibri"/>
                <a:cs typeface="Times New Roman"/>
              </a:rPr>
              <a:t>ième</a:t>
            </a:r>
            <a:r>
              <a:rPr lang="fr-FR" sz="1600" b="1" dirty="0">
                <a:latin typeface="Cambria"/>
                <a:ea typeface="Calibri"/>
                <a:cs typeface="Times New Roman"/>
              </a:rPr>
              <a:t> édition</a:t>
            </a:r>
            <a:r>
              <a:rPr lang="fr-FR" sz="1600" dirty="0">
                <a:latin typeface="Cambria"/>
                <a:ea typeface="Calibri"/>
                <a:cs typeface="Times New Roman"/>
              </a:rPr>
              <a:t> </a:t>
            </a:r>
            <a:endParaRPr lang="fr-FR" sz="1600" dirty="0">
              <a:latin typeface="Calibri"/>
              <a:ea typeface="Calibri"/>
              <a:cs typeface="Times New Roman"/>
            </a:endParaRPr>
          </a:p>
          <a:p>
            <a:pPr marL="0" indent="0" algn="just">
              <a:lnSpc>
                <a:spcPct val="150000"/>
              </a:lnSpc>
              <a:spcAft>
                <a:spcPts val="1000"/>
              </a:spcAft>
              <a:buNone/>
            </a:pPr>
            <a:r>
              <a:rPr lang="fr-FR" sz="2000" b="1" i="1" dirty="0">
                <a:latin typeface="Cambria"/>
                <a:ea typeface="Calibri"/>
                <a:cs typeface="Times New Roman"/>
              </a:rPr>
              <a:t>Qualité :</a:t>
            </a:r>
            <a:r>
              <a:rPr lang="fr-FR" sz="1600" dirty="0">
                <a:latin typeface="Cambria"/>
                <a:ea typeface="Calibri"/>
                <a:cs typeface="Times New Roman"/>
              </a:rPr>
              <a:t> « Aptitude d’un ensemble de caractéristiques intrinsèques à satisfaire des exigences » </a:t>
            </a:r>
            <a:r>
              <a:rPr lang="fr-FR" sz="1600" b="1" dirty="0">
                <a:latin typeface="Cambria"/>
                <a:ea typeface="Calibri"/>
                <a:cs typeface="Times New Roman"/>
              </a:rPr>
              <a:t>ISO 9000 : 2005 </a:t>
            </a:r>
            <a:endParaRPr lang="fr-FR" sz="1600" dirty="0">
              <a:latin typeface="Calibri"/>
              <a:ea typeface="Calibri"/>
              <a:cs typeface="Times New Roman"/>
            </a:endParaRPr>
          </a:p>
          <a:p>
            <a:pPr marL="0" indent="0" algn="just">
              <a:lnSpc>
                <a:spcPct val="150000"/>
              </a:lnSpc>
              <a:spcAft>
                <a:spcPts val="1000"/>
              </a:spcAft>
              <a:buNone/>
            </a:pPr>
            <a:r>
              <a:rPr lang="fr-FR" sz="2000" b="1" i="1" dirty="0">
                <a:latin typeface="Cambria"/>
                <a:ea typeface="Calibri"/>
                <a:cs typeface="Times New Roman"/>
              </a:rPr>
              <a:t>Service public</a:t>
            </a:r>
            <a:r>
              <a:rPr lang="fr-FR" sz="1600" b="1" i="1" dirty="0">
                <a:latin typeface="Cambria"/>
                <a:ea typeface="Calibri"/>
                <a:cs typeface="Times New Roman"/>
              </a:rPr>
              <a:t> :</a:t>
            </a:r>
            <a:r>
              <a:rPr lang="fr-FR" sz="1600" dirty="0">
                <a:latin typeface="Cambria"/>
                <a:ea typeface="Calibri"/>
                <a:cs typeface="Times New Roman"/>
              </a:rPr>
              <a:t> activité d’intérêt général prise en charge par l’administration. </a:t>
            </a:r>
            <a:endParaRPr lang="fr-FR" sz="1600" dirty="0">
              <a:latin typeface="Calibri"/>
              <a:ea typeface="Calibri"/>
              <a:cs typeface="Times New Roman"/>
            </a:endParaRPr>
          </a:p>
          <a:p>
            <a:pPr marL="0" indent="0" algn="just">
              <a:lnSpc>
                <a:spcPct val="150000"/>
              </a:lnSpc>
              <a:spcAft>
                <a:spcPts val="1000"/>
              </a:spcAft>
              <a:buNone/>
            </a:pPr>
            <a:r>
              <a:rPr lang="fr-FR" sz="2000" b="1" i="1" dirty="0">
                <a:latin typeface="Cambria"/>
                <a:ea typeface="Calibri"/>
                <a:cs typeface="Times New Roman"/>
              </a:rPr>
              <a:t>Le service public </a:t>
            </a:r>
            <a:r>
              <a:rPr lang="fr-FR" sz="1600" b="1" i="1" dirty="0">
                <a:latin typeface="Cambria"/>
                <a:ea typeface="Calibri"/>
                <a:cs typeface="Times New Roman"/>
              </a:rPr>
              <a:t>:</a:t>
            </a:r>
            <a:r>
              <a:rPr lang="fr-FR" sz="1600" dirty="0">
                <a:latin typeface="Cambria"/>
                <a:ea typeface="Calibri"/>
                <a:cs typeface="Times New Roman"/>
              </a:rPr>
              <a:t> « c’est toute activité dont l’accomplissement doit être assuré, réglé et contrôlé par les gouvernants parce que l’accomplissement de cette activité est indispensable à la réalisation et au développement de l’interdépendance sociale, et qu’elle est de nature telle qu’elle ne peut être réalisée complétement que par l’intervention des gouvernants » </a:t>
            </a:r>
            <a:r>
              <a:rPr lang="fr-FR" sz="1600" b="1" dirty="0">
                <a:latin typeface="Cambria"/>
                <a:ea typeface="Calibri"/>
                <a:cs typeface="Times New Roman"/>
              </a:rPr>
              <a:t>Léon DUGUIT, Ecole française ou de Bordeaux</a:t>
            </a:r>
            <a:endParaRPr lang="fr-FR" sz="1600" dirty="0">
              <a:latin typeface="Calibri"/>
              <a:ea typeface="Calibri"/>
              <a:cs typeface="Times New Roman"/>
            </a:endParaRPr>
          </a:p>
          <a:p>
            <a:pPr lvl="1" eaLnBrk="1" hangingPunct="1">
              <a:lnSpc>
                <a:spcPct val="90000"/>
              </a:lnSpc>
              <a:buClr>
                <a:srgbClr val="CC9900"/>
              </a:buClr>
              <a:buFont typeface="Arial" pitchFamily="34" charset="0"/>
              <a:buChar char="•"/>
              <a:defRPr/>
            </a:pPr>
            <a:endParaRPr lang="fr-FR" sz="1400" i="1" dirty="0" smtClean="0">
              <a:solidFill>
                <a:srgbClr val="000000"/>
              </a:solidFill>
              <a:latin typeface="+mj-lt"/>
            </a:endParaRPr>
          </a:p>
        </p:txBody>
      </p:sp>
      <p:sp>
        <p:nvSpPr>
          <p:cNvPr id="2" name="ZoneTexte 1"/>
          <p:cNvSpPr txBox="1"/>
          <p:nvPr/>
        </p:nvSpPr>
        <p:spPr>
          <a:xfrm>
            <a:off x="755576" y="303805"/>
            <a:ext cx="7344816" cy="769441"/>
          </a:xfrm>
          <a:prstGeom prst="rect">
            <a:avLst/>
          </a:prstGeom>
          <a:noFill/>
        </p:spPr>
        <p:txBody>
          <a:bodyPr wrap="square">
            <a:spAutoFit/>
          </a:bodyPr>
          <a:lstStyle/>
          <a:p>
            <a:pPr marL="342900" indent="-342900" algn="ctr" eaLnBrk="0" fontAlgn="base" hangingPunct="0">
              <a:spcBef>
                <a:spcPct val="20000"/>
              </a:spcBef>
              <a:spcAft>
                <a:spcPct val="0"/>
              </a:spcAft>
              <a:buClr>
                <a:srgbClr val="CC9900"/>
              </a:buClr>
              <a:buSzPct val="65000"/>
              <a:defRPr/>
            </a:pPr>
            <a:r>
              <a:rPr lang="en-CA" sz="4400" b="1" i="1" u="sng" kern="0" dirty="0" smtClean="0">
                <a:solidFill>
                  <a:srgbClr val="3B812F"/>
                </a:solidFill>
                <a:latin typeface="Garamond"/>
              </a:rPr>
              <a:t>Cadre </a:t>
            </a:r>
            <a:r>
              <a:rPr lang="en-CA" sz="4400" b="1" i="1" u="sng" kern="0" dirty="0" err="1" smtClean="0">
                <a:solidFill>
                  <a:srgbClr val="3B812F"/>
                </a:solidFill>
                <a:latin typeface="Garamond"/>
              </a:rPr>
              <a:t>conceptuel</a:t>
            </a:r>
            <a:r>
              <a:rPr lang="en-CA" sz="4400" b="1" i="1" u="sng" kern="0" dirty="0" smtClean="0">
                <a:solidFill>
                  <a:srgbClr val="3B812F"/>
                </a:solidFill>
                <a:latin typeface="Garamond"/>
              </a:rPr>
              <a:t> et </a:t>
            </a:r>
            <a:r>
              <a:rPr lang="en-CA" sz="4400" b="1" i="1" u="sng" kern="0" dirty="0" err="1" smtClean="0">
                <a:solidFill>
                  <a:srgbClr val="3B812F"/>
                </a:solidFill>
                <a:latin typeface="Garamond"/>
              </a:rPr>
              <a:t>théorique</a:t>
            </a:r>
            <a:endParaRPr lang="en-CA" sz="4400" b="1" i="1" u="sng" kern="0" dirty="0">
              <a:solidFill>
                <a:srgbClr val="3B812F"/>
              </a:solidFill>
              <a:latin typeface="Garamond"/>
            </a:endParaRPr>
          </a:p>
        </p:txBody>
      </p:sp>
      <p:sp>
        <p:nvSpPr>
          <p:cNvPr id="3" name="Espace réservé du pied de page 2"/>
          <p:cNvSpPr>
            <a:spLocks noGrp="1"/>
          </p:cNvSpPr>
          <p:nvPr>
            <p:ph type="ftr" sz="quarter" idx="11"/>
          </p:nvPr>
        </p:nvSpPr>
        <p:spPr/>
        <p:txBody>
          <a:bodyPr/>
          <a:lstStyle/>
          <a:p>
            <a:pPr>
              <a:defRPr/>
            </a:pPr>
            <a:r>
              <a:rPr lang="fr-FR" altLang="en-US" smtClean="0"/>
              <a:t>SENAQ 2012 </a:t>
            </a:r>
            <a:endParaRPr lang="fr-FR" altLang="en-US"/>
          </a:p>
        </p:txBody>
      </p:sp>
      <p:sp>
        <p:nvSpPr>
          <p:cNvPr id="4" name="Espace réservé du numéro de diapositive 3"/>
          <p:cNvSpPr>
            <a:spLocks noGrp="1"/>
          </p:cNvSpPr>
          <p:nvPr>
            <p:ph type="sldNum" sz="quarter" idx="12"/>
          </p:nvPr>
        </p:nvSpPr>
        <p:spPr/>
        <p:txBody>
          <a:bodyPr/>
          <a:lstStyle/>
          <a:p>
            <a:pPr>
              <a:defRPr/>
            </a:pPr>
            <a:fld id="{EBC859D4-261B-4AC4-A00C-B89E17186FF0}" type="slidenum">
              <a:rPr lang="fr-FR" altLang="en-US" smtClean="0"/>
              <a:pPr>
                <a:defRPr/>
              </a:pPr>
              <a:t>9</a:t>
            </a:fld>
            <a:endParaRPr lang="fr-FR" altLang="en-US"/>
          </a:p>
        </p:txBody>
      </p:sp>
    </p:spTree>
    <p:extLst>
      <p:ext uri="{BB962C8B-B14F-4D97-AF65-F5344CB8AC3E}">
        <p14:creationId xmlns:p14="http://schemas.microsoft.com/office/powerpoint/2010/main" val="1861712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wipe(down)">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wipe(down)">
                                      <p:cBhvr>
                                        <p:cTn id="12" dur="5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wipe(down)">
                                      <p:cBhvr>
                                        <p:cTn id="17" dur="5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wipe(down)">
                                      <p:cBhvr>
                                        <p:cTn id="22" dur="500"/>
                                        <p:tgtEl>
                                          <p:spTgt spid="5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6709</TotalTime>
  <Words>758</Words>
  <Application>Microsoft Office PowerPoint</Application>
  <PresentationFormat>Affichage à l'écran (4:3)</PresentationFormat>
  <Paragraphs>253</Paragraphs>
  <Slides>27</Slides>
  <Notes>0</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27</vt:i4>
      </vt:variant>
    </vt:vector>
  </HeadingPairs>
  <TitlesOfParts>
    <vt:vector size="29" baseType="lpstr">
      <vt:lpstr>Edge</vt:lpstr>
      <vt:lpstr>Clip</vt:lpstr>
      <vt:lpstr>THÈME :  GOUVERNANCE ET QUALITE </vt:lpstr>
      <vt:lpstr>Présentation PowerPoint</vt:lpstr>
      <vt:lpstr>Résumé</vt:lpstr>
      <vt:lpstr>But de la communication</vt:lpstr>
      <vt:lpstr>Objectifs spécifiques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DATA  SERVICES</dc:creator>
  <cp:lastModifiedBy>DATA  SERVICES</cp:lastModifiedBy>
  <cp:revision>88</cp:revision>
  <dcterms:created xsi:type="dcterms:W3CDTF">2012-10-02T23:48:35Z</dcterms:created>
  <dcterms:modified xsi:type="dcterms:W3CDTF">2012-10-11T08:01:30Z</dcterms:modified>
</cp:coreProperties>
</file>